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85" r:id="rId4"/>
    <p:sldId id="297" r:id="rId5"/>
    <p:sldId id="286" r:id="rId6"/>
    <p:sldId id="291" r:id="rId7"/>
    <p:sldId id="292" r:id="rId8"/>
    <p:sldId id="293" r:id="rId9"/>
    <p:sldId id="294" r:id="rId10"/>
    <p:sldId id="295" r:id="rId11"/>
    <p:sldId id="310" r:id="rId12"/>
    <p:sldId id="311" r:id="rId13"/>
    <p:sldId id="312" r:id="rId14"/>
    <p:sldId id="283" r:id="rId15"/>
    <p:sldId id="300" r:id="rId16"/>
    <p:sldId id="301" r:id="rId17"/>
    <p:sldId id="313" r:id="rId18"/>
    <p:sldId id="308" r:id="rId19"/>
    <p:sldId id="309" r:id="rId20"/>
    <p:sldId id="303" r:id="rId21"/>
    <p:sldId id="302" r:id="rId22"/>
    <p:sldId id="305" r:id="rId23"/>
    <p:sldId id="307" r:id="rId24"/>
    <p:sldId id="315" r:id="rId25"/>
    <p:sldId id="314" r:id="rId26"/>
    <p:sldId id="257" r:id="rId27"/>
  </p:sldIdLst>
  <p:sldSz cx="12192000" cy="6858000"/>
  <p:notesSz cx="6858000" cy="9144000"/>
  <p:embeddedFontLst>
    <p:embeddedFont>
      <p:font typeface="Calibri Light" panose="020F0302020204030204" pitchFamily="34" charset="0"/>
      <p:regular r:id="rId29"/>
      <p:italic r:id="rId30"/>
    </p:embeddedFont>
    <p:embeddedFont>
      <p:font typeface="Roboto Black" panose="02000000000000000000" pitchFamily="2" charset="0"/>
      <p:bold r:id="rId31"/>
      <p:boldItalic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  <p:embeddedFont>
      <p:font typeface="Roboto Light" panose="02000000000000000000" pitchFamily="2" charset="0"/>
      <p:regular r:id="rId45"/>
      <p: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04" userDrawn="1">
          <p15:clr>
            <a:srgbClr val="A4A3A4"/>
          </p15:clr>
        </p15:guide>
        <p15:guide id="2" pos="5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C1"/>
    <a:srgbClr val="94AA1D"/>
    <a:srgbClr val="9EB21F"/>
    <a:srgbClr val="96AC1E"/>
    <a:srgbClr val="E5FFD5"/>
    <a:srgbClr val="E5D5FF"/>
    <a:srgbClr val="FFFFFF"/>
    <a:srgbClr val="A9BB21"/>
    <a:srgbClr val="FFD5D5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79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293" y="62"/>
      </p:cViewPr>
      <p:guideLst>
        <p:guide orient="horz" pos="2904"/>
        <p:guide pos="52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61E58-5B12-46E5-B0BB-057F2CCD78AB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55426-7497-471B-86A8-CBB09ABA0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59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072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61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12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82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61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32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48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106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027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A55426-7497-471B-86A8-CBB09ABA04D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39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06392" y="4426947"/>
            <a:ext cx="10979214" cy="1016003"/>
          </a:xfrm>
        </p:spPr>
        <p:txBody>
          <a:bodyPr anchor="b">
            <a:noAutofit/>
          </a:bodyPr>
          <a:lstStyle>
            <a:lvl1pPr algn="ctr">
              <a:defRPr sz="4400">
                <a:solidFill>
                  <a:srgbClr val="B2C222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Enter Title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8830" y="5631871"/>
            <a:ext cx="11754338" cy="750887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200" b="1" i="0" u="none" strike="noStrike" baseline="0" smtClean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Enter Author</a:t>
            </a:r>
          </a:p>
        </p:txBody>
      </p:sp>
      <p:pic>
        <p:nvPicPr>
          <p:cNvPr id="13" name="Picture 2" descr="https://lh5.googleusercontent.com/8E6KMIUMyZN1Xr0Sck3jjSz5HqiYIdg0eByFR1uTwKANbSwzwawIFmSV05Kf7uN92YRQjEr5YjvRvRSjJ6fdmjDrORCshS9jwQGecLVkUXa4DMUfHxifbjgJW4A_J5Cq0UeMfdFu1n8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6" b="48056"/>
          <a:stretch/>
        </p:blipFill>
        <p:spPr bwMode="auto">
          <a:xfrm>
            <a:off x="1419745" y="0"/>
            <a:ext cx="9352509" cy="34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 userDrawn="1"/>
        </p:nvSpPr>
        <p:spPr>
          <a:xfrm>
            <a:off x="8701239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 flipH="1">
            <a:off x="0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942897" y="3715352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0521997" y="4870977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9471260" y="6086230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3110530" y="6086230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103633" y="5227621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2021306" y="3684085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5953171" y="36251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9159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06392" y="3716456"/>
            <a:ext cx="10979214" cy="1016003"/>
          </a:xfrm>
        </p:spPr>
        <p:txBody>
          <a:bodyPr anchor="b">
            <a:noAutofit/>
          </a:bodyPr>
          <a:lstStyle>
            <a:lvl1pPr algn="ctr">
              <a:defRPr sz="4400">
                <a:solidFill>
                  <a:srgbClr val="B2C222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Many thanks!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8830" y="4842500"/>
            <a:ext cx="11754338" cy="750887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200" b="1" i="0" u="none" strike="noStrike" baseline="0" smtClean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Questions welcome :)</a:t>
            </a:r>
          </a:p>
        </p:txBody>
      </p:sp>
      <p:pic>
        <p:nvPicPr>
          <p:cNvPr id="8" name="Picture 2" descr="https://lh5.googleusercontent.com/8E6KMIUMyZN1Xr0Sck3jjSz5HqiYIdg0eByFR1uTwKANbSwzwawIFmSV05Kf7uN92YRQjEr5YjvRvRSjJ6fdmjDrORCshS9jwQGecLVkUXa4DMUfHxifbjgJW4A_J5Cq0UeMfdFu1n8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6" b="48056"/>
          <a:stretch/>
        </p:blipFill>
        <p:spPr bwMode="auto">
          <a:xfrm>
            <a:off x="1419745" y="0"/>
            <a:ext cx="9352509" cy="34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 userDrawn="1"/>
        </p:nvSpPr>
        <p:spPr>
          <a:xfrm>
            <a:off x="8701239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 flipH="1">
            <a:off x="0" y="0"/>
            <a:ext cx="3490762" cy="3438995"/>
          </a:xfrm>
          <a:prstGeom prst="rect">
            <a:avLst/>
          </a:prstGeom>
          <a:gradFill flip="none" rotWithShape="1">
            <a:gsLst>
              <a:gs pos="0">
                <a:srgbClr val="242424">
                  <a:alpha val="0"/>
                </a:srgbClr>
              </a:gs>
              <a:gs pos="45000">
                <a:srgbClr val="242424"/>
              </a:gs>
              <a:gs pos="100000">
                <a:srgbClr val="24242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9942897" y="3715352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0592557" y="5553542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4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9114108" y="4624737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2812147" y="4732459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920753" y="5617655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2021306" y="3684085"/>
            <a:ext cx="3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2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5953171" y="36251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B2C22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endParaRPr lang="en-US" sz="1800" b="0" dirty="0">
              <a:solidFill>
                <a:srgbClr val="B2C22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9664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97613"/>
            <a:ext cx="12192000" cy="560387"/>
          </a:xfrm>
          <a:prstGeom prst="rect">
            <a:avLst/>
          </a:prstGeom>
          <a:gradFill flip="none" rotWithShape="1">
            <a:gsLst>
              <a:gs pos="0">
                <a:srgbClr val="7F991A"/>
              </a:gs>
              <a:gs pos="28000">
                <a:srgbClr val="7F991A"/>
              </a:gs>
              <a:gs pos="100000">
                <a:srgbClr val="B2C22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"/>
            <a:ext cx="10515600" cy="1114424"/>
          </a:xfrm>
        </p:spPr>
        <p:txBody>
          <a:bodyPr anchor="b">
            <a:normAutofit/>
          </a:bodyPr>
          <a:lstStyle>
            <a:lvl1pPr>
              <a:defRPr sz="3600" baseline="0"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0175"/>
            <a:ext cx="10515600" cy="4776788"/>
          </a:xfrm>
        </p:spPr>
        <p:txBody>
          <a:bodyPr/>
          <a:lstStyle>
            <a:lvl1pPr marL="285750" indent="-285750">
              <a:buSzPct val="120000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56350"/>
            <a:ext cx="10058400" cy="434975"/>
          </a:xfrm>
        </p:spPr>
        <p:txBody>
          <a:bodyPr/>
          <a:lstStyle>
            <a:lvl1pPr algn="l">
              <a:defRPr sz="14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52450" y="463550"/>
            <a:ext cx="114300" cy="650875"/>
          </a:xfrm>
          <a:prstGeom prst="rect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11301412" y="6062827"/>
            <a:ext cx="509587" cy="509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26005" y="6062662"/>
            <a:ext cx="660400" cy="509916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6943BF98-9694-442C-96CE-2A8F21D11B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7761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97613"/>
            <a:ext cx="12192000" cy="560387"/>
          </a:xfrm>
          <a:prstGeom prst="rect">
            <a:avLst/>
          </a:prstGeom>
          <a:gradFill flip="none" rotWithShape="1">
            <a:gsLst>
              <a:gs pos="0">
                <a:srgbClr val="7F991A"/>
              </a:gs>
              <a:gs pos="28000">
                <a:srgbClr val="7F991A"/>
              </a:gs>
              <a:gs pos="100000">
                <a:srgbClr val="B2C22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"/>
            <a:ext cx="10515600" cy="1114424"/>
          </a:xfrm>
        </p:spPr>
        <p:txBody>
          <a:bodyPr anchor="b">
            <a:normAutofit/>
          </a:bodyPr>
          <a:lstStyle>
            <a:lvl1pPr>
              <a:defRPr sz="3600" baseline="0"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56350"/>
            <a:ext cx="10058400" cy="434975"/>
          </a:xfrm>
        </p:spPr>
        <p:txBody>
          <a:bodyPr/>
          <a:lstStyle>
            <a:lvl1pPr algn="l">
              <a:defRPr sz="14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52450" y="463550"/>
            <a:ext cx="114300" cy="650875"/>
          </a:xfrm>
          <a:prstGeom prst="rect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11301412" y="6062827"/>
            <a:ext cx="509587" cy="509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26005" y="6062662"/>
            <a:ext cx="660400" cy="509916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6943BF98-9694-442C-96CE-2A8F21D11B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7388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97613"/>
            <a:ext cx="12192000" cy="560387"/>
          </a:xfrm>
          <a:prstGeom prst="rect">
            <a:avLst/>
          </a:prstGeom>
          <a:gradFill flip="none" rotWithShape="1">
            <a:gsLst>
              <a:gs pos="0">
                <a:srgbClr val="7F991A"/>
              </a:gs>
              <a:gs pos="28000">
                <a:srgbClr val="7F991A"/>
              </a:gs>
              <a:gs pos="100000">
                <a:srgbClr val="B2C22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"/>
            <a:ext cx="10515600" cy="1114424"/>
          </a:xfrm>
        </p:spPr>
        <p:txBody>
          <a:bodyPr anchor="b">
            <a:normAutofit/>
          </a:bodyPr>
          <a:lstStyle>
            <a:lvl1pPr>
              <a:defRPr sz="3600" baseline="0"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0175"/>
            <a:ext cx="6238875" cy="4776788"/>
          </a:xfrm>
        </p:spPr>
        <p:txBody>
          <a:bodyPr/>
          <a:lstStyle>
            <a:lvl1pPr marL="285750" indent="-285750">
              <a:buSzPct val="120000"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56350"/>
            <a:ext cx="10058400" cy="434975"/>
          </a:xfrm>
        </p:spPr>
        <p:txBody>
          <a:bodyPr/>
          <a:lstStyle>
            <a:lvl1pPr algn="l">
              <a:defRPr sz="140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52450" y="463550"/>
            <a:ext cx="114300" cy="650875"/>
          </a:xfrm>
          <a:prstGeom prst="rect">
            <a:avLst/>
          </a:prstGeom>
          <a:solidFill>
            <a:srgbClr val="B2C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11301412" y="6062827"/>
            <a:ext cx="509587" cy="5095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26005" y="6062662"/>
            <a:ext cx="660400" cy="509916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6943BF98-9694-442C-96CE-2A8F21D11B2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3"/>
          </p:nvPr>
        </p:nvSpPr>
        <p:spPr>
          <a:xfrm>
            <a:off x="7296150" y="1400175"/>
            <a:ext cx="4057650" cy="4776788"/>
          </a:xfrm>
        </p:spPr>
        <p:txBody>
          <a:bodyPr/>
          <a:lstStyle>
            <a:lvl1pPr marL="0" indent="0">
              <a:buSzPct val="120000"/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>
              <a:buFont typeface="Roboto" panose="02000000000000000000" pitchFamily="2" charset="0"/>
              <a:buChar char="–"/>
              <a:defRPr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139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6416D-2457-442C-B236-B1ED055E047D}" type="datetime1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CoreHard 2019. GPGPU: what it is and why you should care. Alexander Titov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3BF98-9694-442C-96CE-2A8F21D11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11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61" r:id="rId5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hyperlink" Target="https://www.linkedin.com/in/alexander-titov-cpu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alexander-titov-cpu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GPGPU: </a:t>
            </a:r>
            <a:r>
              <a:rPr lang="en-US" dirty="0"/>
              <a:t>what it </a:t>
            </a:r>
            <a:r>
              <a:rPr lang="en-US" dirty="0" smtClean="0"/>
              <a:t>is</a:t>
            </a:r>
            <a:br>
              <a:rPr lang="en-US" dirty="0" smtClean="0"/>
            </a:br>
            <a:r>
              <a:rPr lang="en-US" dirty="0" smtClean="0"/>
              <a:t>and </a:t>
            </a:r>
            <a:r>
              <a:rPr lang="en-US" dirty="0"/>
              <a:t>why you should care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Alexander Titov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28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CPU Evolution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10</a:t>
            </a:fld>
            <a:endParaRPr lang="en-US" dirty="0"/>
          </a:p>
        </p:txBody>
      </p:sp>
      <p:grpSp>
        <p:nvGrpSpPr>
          <p:cNvPr id="48" name="Group 47"/>
          <p:cNvGrpSpPr>
            <a:grpSpLocks noChangeAspect="1"/>
          </p:cNvGrpSpPr>
          <p:nvPr/>
        </p:nvGrpSpPr>
        <p:grpSpPr>
          <a:xfrm>
            <a:off x="2704031" y="3075523"/>
            <a:ext cx="741477" cy="800655"/>
            <a:chOff x="3491178" y="1165235"/>
            <a:chExt cx="1430047" cy="1544180"/>
          </a:xfrm>
        </p:grpSpPr>
        <p:sp>
          <p:nvSpPr>
            <p:cNvPr id="49" name="Rounded Rectangle 48"/>
            <p:cNvSpPr/>
            <p:nvPr/>
          </p:nvSpPr>
          <p:spPr>
            <a:xfrm>
              <a:off x="3491178" y="1165235"/>
              <a:ext cx="1430047" cy="1544180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3840975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3840975" y="1655210"/>
              <a:ext cx="990276" cy="43554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3840974" y="1227614"/>
              <a:ext cx="990276" cy="37557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4374376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3764449" y="220394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3687923" y="2254523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3612537" y="231329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7" name="Group 56"/>
          <p:cNvGrpSpPr>
            <a:grpSpLocks noChangeAspect="1"/>
          </p:cNvGrpSpPr>
          <p:nvPr/>
        </p:nvGrpSpPr>
        <p:grpSpPr>
          <a:xfrm>
            <a:off x="4114532" y="2900268"/>
            <a:ext cx="728467" cy="975798"/>
            <a:chOff x="3491178" y="1165235"/>
            <a:chExt cx="1430047" cy="1915580"/>
          </a:xfrm>
        </p:grpSpPr>
        <p:sp>
          <p:nvSpPr>
            <p:cNvPr id="58" name="Rounded Rectangle 57"/>
            <p:cNvSpPr/>
            <p:nvPr/>
          </p:nvSpPr>
          <p:spPr>
            <a:xfrm>
              <a:off x="3491178" y="1165235"/>
              <a:ext cx="1430047" cy="1915580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3840975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3840975" y="1655210"/>
              <a:ext cx="990276" cy="43554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3840974" y="1227614"/>
              <a:ext cx="990276" cy="37557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4374376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3764449" y="220394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3687923" y="2254523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5" name="Rounded Rectangle 64"/>
            <p:cNvSpPr/>
            <p:nvPr/>
          </p:nvSpPr>
          <p:spPr>
            <a:xfrm>
              <a:off x="3612537" y="231329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6" name="Rounded Rectangle 65"/>
            <p:cNvSpPr/>
            <p:nvPr/>
          </p:nvSpPr>
          <p:spPr>
            <a:xfrm>
              <a:off x="4120163" y="2598124"/>
              <a:ext cx="711087" cy="383851"/>
            </a:xfrm>
            <a:prstGeom prst="roundRect">
              <a:avLst>
                <a:gd name="adj" fmla="val 16752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$</a:t>
              </a:r>
            </a:p>
          </p:txBody>
        </p:sp>
      </p:grpSp>
      <p:grpSp>
        <p:nvGrpSpPr>
          <p:cNvPr id="67" name="Group 66"/>
          <p:cNvGrpSpPr>
            <a:grpSpLocks noChangeAspect="1"/>
          </p:cNvGrpSpPr>
          <p:nvPr/>
        </p:nvGrpSpPr>
        <p:grpSpPr>
          <a:xfrm>
            <a:off x="405111" y="3310095"/>
            <a:ext cx="517729" cy="550450"/>
            <a:chOff x="2439141" y="3177961"/>
            <a:chExt cx="1151437" cy="1224211"/>
          </a:xfrm>
        </p:grpSpPr>
        <p:sp>
          <p:nvSpPr>
            <p:cNvPr id="68" name="Rounded Rectangle 67"/>
            <p:cNvSpPr/>
            <p:nvPr/>
          </p:nvSpPr>
          <p:spPr>
            <a:xfrm>
              <a:off x="2439141" y="3177961"/>
              <a:ext cx="1151437" cy="1224211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2761541" y="398476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2512218" y="3664327"/>
              <a:ext cx="990277" cy="255743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1" name="Rounded Rectangle 70"/>
            <p:cNvSpPr/>
            <p:nvPr/>
          </p:nvSpPr>
          <p:spPr>
            <a:xfrm>
              <a:off x="2512218" y="3242015"/>
              <a:ext cx="990277" cy="333856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1379335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665843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4131943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55049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568418" y="3119120"/>
            <a:ext cx="607219" cy="757232"/>
            <a:chOff x="1812258" y="3119120"/>
            <a:chExt cx="607219" cy="757232"/>
          </a:xfrm>
        </p:grpSpPr>
        <p:sp>
          <p:nvSpPr>
            <p:cNvPr id="77" name="Rounded Rectangle 76"/>
            <p:cNvSpPr/>
            <p:nvPr/>
          </p:nvSpPr>
          <p:spPr>
            <a:xfrm>
              <a:off x="1812258" y="3119120"/>
              <a:ext cx="607219" cy="757232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8" name="Rounded Rectangle 77"/>
            <p:cNvSpPr/>
            <p:nvPr/>
          </p:nvSpPr>
          <p:spPr>
            <a:xfrm>
              <a:off x="2032937" y="3586333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9" name="Rounded Rectangle 78"/>
            <p:cNvSpPr/>
            <p:nvPr/>
          </p:nvSpPr>
          <p:spPr>
            <a:xfrm>
              <a:off x="1859369" y="3329748"/>
              <a:ext cx="513456" cy="225830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1859369" y="3148680"/>
              <a:ext cx="513456" cy="14630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1" name="Rounded Rectangle 80"/>
            <p:cNvSpPr/>
            <p:nvPr/>
          </p:nvSpPr>
          <p:spPr>
            <a:xfrm>
              <a:off x="1993259" y="3614550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2" name="Rounded Rectangle 81"/>
            <p:cNvSpPr/>
            <p:nvPr/>
          </p:nvSpPr>
          <p:spPr>
            <a:xfrm>
              <a:off x="1953580" y="3640774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3" name="Rounded Rectangle 82"/>
            <p:cNvSpPr/>
            <p:nvPr/>
          </p:nvSpPr>
          <p:spPr>
            <a:xfrm>
              <a:off x="1914492" y="3671246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4" name="TextBox 83"/>
          <p:cNvSpPr txBox="1"/>
          <p:nvPr/>
        </p:nvSpPr>
        <p:spPr>
          <a:xfrm>
            <a:off x="2317391" y="5225850"/>
            <a:ext cx="1518364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 smtClean="0"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3791305" y="5225850"/>
            <a:ext cx="1499128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 </a:t>
            </a:r>
            <a:r>
              <a:rPr lang="en-US" sz="1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4150378" y="5590723"/>
            <a:ext cx="78098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Caches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264929" y="4860978"/>
            <a:ext cx="1107997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2504141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986871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653143" y="1355967"/>
            <a:ext cx="10885714" cy="9048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Use sophisticated HW to extract more ILP by executing independent instruction out-of-order </a:t>
            </a:r>
          </a:p>
        </p:txBody>
      </p:sp>
      <p:grpSp>
        <p:nvGrpSpPr>
          <p:cNvPr id="92" name="Group 91"/>
          <p:cNvGrpSpPr>
            <a:grpSpLocks noChangeAspect="1"/>
          </p:cNvGrpSpPr>
          <p:nvPr/>
        </p:nvGrpSpPr>
        <p:grpSpPr>
          <a:xfrm>
            <a:off x="5570844" y="2006630"/>
            <a:ext cx="1010111" cy="1876535"/>
            <a:chOff x="5972144" y="1756440"/>
            <a:chExt cx="1346814" cy="2502046"/>
          </a:xfrm>
        </p:grpSpPr>
        <p:sp>
          <p:nvSpPr>
            <p:cNvPr id="93" name="Rounded Rectangle 92"/>
            <p:cNvSpPr/>
            <p:nvPr/>
          </p:nvSpPr>
          <p:spPr>
            <a:xfrm>
              <a:off x="5972144" y="1756440"/>
              <a:ext cx="1346814" cy="2502046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6209399" y="3222316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6217721" y="2887038"/>
              <a:ext cx="1037555" cy="29541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6" name="Rounded Rectangle 95"/>
            <p:cNvSpPr/>
            <p:nvPr/>
          </p:nvSpPr>
          <p:spPr>
            <a:xfrm>
              <a:off x="6205179" y="2185194"/>
              <a:ext cx="1050097" cy="308479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6571187" y="3222316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8" name="Rounded Rectangle 97"/>
            <p:cNvSpPr/>
            <p:nvPr/>
          </p:nvSpPr>
          <p:spPr>
            <a:xfrm>
              <a:off x="6157494" y="3259227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9" name="Rounded Rectangle 98"/>
            <p:cNvSpPr/>
            <p:nvPr/>
          </p:nvSpPr>
          <p:spPr>
            <a:xfrm>
              <a:off x="6105589" y="3293533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0" name="Rounded Rectangle 99"/>
            <p:cNvSpPr/>
            <p:nvPr/>
          </p:nvSpPr>
          <p:spPr>
            <a:xfrm>
              <a:off x="6054458" y="3333394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1" name="Rounded Rectangle 100"/>
            <p:cNvSpPr/>
            <p:nvPr/>
          </p:nvSpPr>
          <p:spPr>
            <a:xfrm>
              <a:off x="6550034" y="3526586"/>
              <a:ext cx="705242" cy="260353"/>
            </a:xfrm>
            <a:prstGeom prst="roundRect">
              <a:avLst>
                <a:gd name="adj" fmla="val 16752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2" name="Rounded Rectangle 101"/>
            <p:cNvSpPr/>
            <p:nvPr/>
          </p:nvSpPr>
          <p:spPr>
            <a:xfrm>
              <a:off x="6945393" y="3222317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A2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6124049" y="3844335"/>
              <a:ext cx="1131227" cy="357111"/>
            </a:xfrm>
            <a:prstGeom prst="roundRect">
              <a:avLst>
                <a:gd name="adj" fmla="val 16752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L2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6205179" y="2532833"/>
              <a:ext cx="1050097" cy="308479"/>
            </a:xfrm>
            <a:prstGeom prst="roundRect">
              <a:avLst>
                <a:gd name="adj" fmla="val 16752"/>
              </a:avLst>
            </a:prstGeom>
            <a:solidFill>
              <a:srgbClr val="E5D5FF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OOO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6205179" y="1832366"/>
              <a:ext cx="1050097" cy="308479"/>
            </a:xfrm>
            <a:prstGeom prst="roundRect">
              <a:avLst>
                <a:gd name="adj" fmla="val 16752"/>
              </a:avLst>
            </a:prstGeom>
            <a:solidFill>
              <a:srgbClr val="E5FF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BP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06" name="TextBox 105"/>
          <p:cNvSpPr txBox="1"/>
          <p:nvPr/>
        </p:nvSpPr>
        <p:spPr>
          <a:xfrm>
            <a:off x="5327914" y="4496106"/>
            <a:ext cx="157767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Out-of-order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(ILP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5367188" y="5225850"/>
            <a:ext cx="1499128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 </a:t>
            </a:r>
            <a:r>
              <a:rPr lang="en-US" sz="14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5726261" y="5590723"/>
            <a:ext cx="78098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Caches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5562754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0" name="Line Callout 1 (No Border) 109"/>
          <p:cNvSpPr/>
          <p:nvPr/>
        </p:nvSpPr>
        <p:spPr>
          <a:xfrm>
            <a:off x="6968335" y="2588275"/>
            <a:ext cx="2826838" cy="343769"/>
          </a:xfrm>
          <a:prstGeom prst="callout1">
            <a:avLst>
              <a:gd name="adj1" fmla="val 56748"/>
              <a:gd name="adj2" fmla="val 635"/>
              <a:gd name="adj3" fmla="val 46663"/>
              <a:gd name="adj4" fmla="val -19884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Out-of-order scheduler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1" name="Line Callout 1 (No Border) 110"/>
          <p:cNvSpPr/>
          <p:nvPr/>
        </p:nvSpPr>
        <p:spPr>
          <a:xfrm>
            <a:off x="6968335" y="2004105"/>
            <a:ext cx="2826838" cy="343769"/>
          </a:xfrm>
          <a:prstGeom prst="callout1">
            <a:avLst>
              <a:gd name="adj1" fmla="val 56748"/>
              <a:gd name="adj2" fmla="val 635"/>
              <a:gd name="adj3" fmla="val 46663"/>
              <a:gd name="adj4" fmla="val -19884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Branch prediction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226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106" grpId="0"/>
      <p:bldP spid="107" grpId="0"/>
      <p:bldP spid="108" grpId="0"/>
      <p:bldP spid="109" grpId="0"/>
      <p:bldP spid="110" grpId="0" animBg="1"/>
      <p:bldP spid="1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CPU Evolution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48" name="Group 47"/>
          <p:cNvGrpSpPr>
            <a:grpSpLocks noChangeAspect="1"/>
          </p:cNvGrpSpPr>
          <p:nvPr/>
        </p:nvGrpSpPr>
        <p:grpSpPr>
          <a:xfrm>
            <a:off x="2704031" y="3075523"/>
            <a:ext cx="741477" cy="800655"/>
            <a:chOff x="3491178" y="1165235"/>
            <a:chExt cx="1430047" cy="1544180"/>
          </a:xfrm>
        </p:grpSpPr>
        <p:sp>
          <p:nvSpPr>
            <p:cNvPr id="49" name="Rounded Rectangle 48"/>
            <p:cNvSpPr/>
            <p:nvPr/>
          </p:nvSpPr>
          <p:spPr>
            <a:xfrm>
              <a:off x="3491178" y="1165235"/>
              <a:ext cx="1430047" cy="1544180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3840975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3840975" y="1655210"/>
              <a:ext cx="990276" cy="43554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3840974" y="1227614"/>
              <a:ext cx="990276" cy="37557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4374376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3764449" y="220394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3687923" y="2254523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3612537" y="231329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7" name="Group 56"/>
          <p:cNvGrpSpPr>
            <a:grpSpLocks noChangeAspect="1"/>
          </p:cNvGrpSpPr>
          <p:nvPr/>
        </p:nvGrpSpPr>
        <p:grpSpPr>
          <a:xfrm>
            <a:off x="4114532" y="2900268"/>
            <a:ext cx="728467" cy="975798"/>
            <a:chOff x="3491178" y="1165235"/>
            <a:chExt cx="1430047" cy="1915580"/>
          </a:xfrm>
        </p:grpSpPr>
        <p:sp>
          <p:nvSpPr>
            <p:cNvPr id="58" name="Rounded Rectangle 57"/>
            <p:cNvSpPr/>
            <p:nvPr/>
          </p:nvSpPr>
          <p:spPr>
            <a:xfrm>
              <a:off x="3491178" y="1165235"/>
              <a:ext cx="1430047" cy="1915580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3840975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3840975" y="1655210"/>
              <a:ext cx="990276" cy="43554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3840974" y="1227614"/>
              <a:ext cx="990276" cy="37557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4374376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3764449" y="220394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3687923" y="2254523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5" name="Rounded Rectangle 64"/>
            <p:cNvSpPr/>
            <p:nvPr/>
          </p:nvSpPr>
          <p:spPr>
            <a:xfrm>
              <a:off x="3612537" y="231329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6" name="Rounded Rectangle 65"/>
            <p:cNvSpPr/>
            <p:nvPr/>
          </p:nvSpPr>
          <p:spPr>
            <a:xfrm>
              <a:off x="4120163" y="2598124"/>
              <a:ext cx="711087" cy="383851"/>
            </a:xfrm>
            <a:prstGeom prst="roundRect">
              <a:avLst>
                <a:gd name="adj" fmla="val 16752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$</a:t>
              </a:r>
            </a:p>
          </p:txBody>
        </p:sp>
      </p:grpSp>
      <p:grpSp>
        <p:nvGrpSpPr>
          <p:cNvPr id="67" name="Group 66"/>
          <p:cNvGrpSpPr>
            <a:grpSpLocks noChangeAspect="1"/>
          </p:cNvGrpSpPr>
          <p:nvPr/>
        </p:nvGrpSpPr>
        <p:grpSpPr>
          <a:xfrm>
            <a:off x="405111" y="3310095"/>
            <a:ext cx="517729" cy="550450"/>
            <a:chOff x="2439141" y="3177961"/>
            <a:chExt cx="1151437" cy="1224211"/>
          </a:xfrm>
        </p:grpSpPr>
        <p:sp>
          <p:nvSpPr>
            <p:cNvPr id="68" name="Rounded Rectangle 67"/>
            <p:cNvSpPr/>
            <p:nvPr/>
          </p:nvSpPr>
          <p:spPr>
            <a:xfrm>
              <a:off x="2439141" y="3177961"/>
              <a:ext cx="1151437" cy="1224211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2761541" y="398476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2512218" y="3664327"/>
              <a:ext cx="990277" cy="255743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1" name="Rounded Rectangle 70"/>
            <p:cNvSpPr/>
            <p:nvPr/>
          </p:nvSpPr>
          <p:spPr>
            <a:xfrm>
              <a:off x="2512218" y="3242015"/>
              <a:ext cx="990277" cy="333856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1379335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665843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4131943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55049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568418" y="3119120"/>
            <a:ext cx="607219" cy="757232"/>
            <a:chOff x="1812258" y="3119120"/>
            <a:chExt cx="607219" cy="757232"/>
          </a:xfrm>
        </p:grpSpPr>
        <p:sp>
          <p:nvSpPr>
            <p:cNvPr id="77" name="Rounded Rectangle 76"/>
            <p:cNvSpPr/>
            <p:nvPr/>
          </p:nvSpPr>
          <p:spPr>
            <a:xfrm>
              <a:off x="1812258" y="3119120"/>
              <a:ext cx="607219" cy="757232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8" name="Rounded Rectangle 77"/>
            <p:cNvSpPr/>
            <p:nvPr/>
          </p:nvSpPr>
          <p:spPr>
            <a:xfrm>
              <a:off x="2032937" y="3586333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9" name="Rounded Rectangle 78"/>
            <p:cNvSpPr/>
            <p:nvPr/>
          </p:nvSpPr>
          <p:spPr>
            <a:xfrm>
              <a:off x="1859369" y="3329748"/>
              <a:ext cx="513456" cy="225830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1859369" y="3148680"/>
              <a:ext cx="513456" cy="14630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1" name="Rounded Rectangle 80"/>
            <p:cNvSpPr/>
            <p:nvPr/>
          </p:nvSpPr>
          <p:spPr>
            <a:xfrm>
              <a:off x="1993259" y="3614550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2" name="Rounded Rectangle 81"/>
            <p:cNvSpPr/>
            <p:nvPr/>
          </p:nvSpPr>
          <p:spPr>
            <a:xfrm>
              <a:off x="1953580" y="3640774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3" name="Rounded Rectangle 82"/>
            <p:cNvSpPr/>
            <p:nvPr/>
          </p:nvSpPr>
          <p:spPr>
            <a:xfrm>
              <a:off x="1914492" y="3671246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4" name="TextBox 83"/>
          <p:cNvSpPr txBox="1"/>
          <p:nvPr/>
        </p:nvSpPr>
        <p:spPr>
          <a:xfrm>
            <a:off x="2317391" y="5225850"/>
            <a:ext cx="1518364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 smtClean="0"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3791305" y="5225850"/>
            <a:ext cx="1499128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 </a:t>
            </a:r>
            <a:r>
              <a:rPr lang="en-US" sz="1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4150378" y="5590723"/>
            <a:ext cx="78098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Caches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264929" y="4860978"/>
            <a:ext cx="1107997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2504141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986871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637227" y="1309333"/>
            <a:ext cx="6549793" cy="9048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Adding another thread(s) to execute while the first thread is stalled</a:t>
            </a:r>
          </a:p>
        </p:txBody>
      </p:sp>
      <p:grpSp>
        <p:nvGrpSpPr>
          <p:cNvPr id="92" name="Group 91"/>
          <p:cNvGrpSpPr>
            <a:grpSpLocks noChangeAspect="1"/>
          </p:cNvGrpSpPr>
          <p:nvPr/>
        </p:nvGrpSpPr>
        <p:grpSpPr>
          <a:xfrm>
            <a:off x="5570844" y="2006630"/>
            <a:ext cx="1010111" cy="1876535"/>
            <a:chOff x="5972144" y="1756440"/>
            <a:chExt cx="1346814" cy="2502046"/>
          </a:xfrm>
        </p:grpSpPr>
        <p:sp>
          <p:nvSpPr>
            <p:cNvPr id="93" name="Rounded Rectangle 92"/>
            <p:cNvSpPr/>
            <p:nvPr/>
          </p:nvSpPr>
          <p:spPr>
            <a:xfrm>
              <a:off x="5972144" y="1756440"/>
              <a:ext cx="1346814" cy="2502046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6209399" y="3222316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6217721" y="2887038"/>
              <a:ext cx="1037555" cy="29541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6" name="Rounded Rectangle 95"/>
            <p:cNvSpPr/>
            <p:nvPr/>
          </p:nvSpPr>
          <p:spPr>
            <a:xfrm>
              <a:off x="6205179" y="2185194"/>
              <a:ext cx="1050097" cy="308479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6571187" y="3222316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8" name="Rounded Rectangle 97"/>
            <p:cNvSpPr/>
            <p:nvPr/>
          </p:nvSpPr>
          <p:spPr>
            <a:xfrm>
              <a:off x="6157494" y="3259227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9" name="Rounded Rectangle 98"/>
            <p:cNvSpPr/>
            <p:nvPr/>
          </p:nvSpPr>
          <p:spPr>
            <a:xfrm>
              <a:off x="6105589" y="3293533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0" name="Rounded Rectangle 99"/>
            <p:cNvSpPr/>
            <p:nvPr/>
          </p:nvSpPr>
          <p:spPr>
            <a:xfrm>
              <a:off x="6054458" y="3333394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1" name="Rounded Rectangle 100"/>
            <p:cNvSpPr/>
            <p:nvPr/>
          </p:nvSpPr>
          <p:spPr>
            <a:xfrm>
              <a:off x="6550034" y="3526586"/>
              <a:ext cx="705242" cy="260353"/>
            </a:xfrm>
            <a:prstGeom prst="roundRect">
              <a:avLst>
                <a:gd name="adj" fmla="val 16752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2" name="Rounded Rectangle 101"/>
            <p:cNvSpPr/>
            <p:nvPr/>
          </p:nvSpPr>
          <p:spPr>
            <a:xfrm>
              <a:off x="6945393" y="3222317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A2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6124049" y="3844335"/>
              <a:ext cx="1131227" cy="357111"/>
            </a:xfrm>
            <a:prstGeom prst="roundRect">
              <a:avLst>
                <a:gd name="adj" fmla="val 16752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L2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6205179" y="2532833"/>
              <a:ext cx="1050097" cy="308479"/>
            </a:xfrm>
            <a:prstGeom prst="roundRect">
              <a:avLst>
                <a:gd name="adj" fmla="val 16752"/>
              </a:avLst>
            </a:prstGeom>
            <a:solidFill>
              <a:srgbClr val="E5D5FF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OOO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6205179" y="1832366"/>
              <a:ext cx="1050097" cy="308479"/>
            </a:xfrm>
            <a:prstGeom prst="roundRect">
              <a:avLst>
                <a:gd name="adj" fmla="val 16752"/>
              </a:avLst>
            </a:prstGeom>
            <a:solidFill>
              <a:srgbClr val="E5FF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BP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06" name="TextBox 105"/>
          <p:cNvSpPr txBox="1"/>
          <p:nvPr/>
        </p:nvSpPr>
        <p:spPr>
          <a:xfrm>
            <a:off x="5327914" y="4496106"/>
            <a:ext cx="157767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Out-of-order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(ILP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5367188" y="5225850"/>
            <a:ext cx="1499128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 </a:t>
            </a:r>
            <a:r>
              <a:rPr lang="en-US" sz="14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5726261" y="5590723"/>
            <a:ext cx="78098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Caches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5562754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155801" y="1539241"/>
            <a:ext cx="1656223" cy="4343225"/>
            <a:chOff x="7155801" y="1539241"/>
            <a:chExt cx="1656223" cy="4343225"/>
          </a:xfrm>
        </p:grpSpPr>
        <p:sp>
          <p:nvSpPr>
            <p:cNvPr id="91" name="TextBox 90"/>
            <p:cNvSpPr txBox="1"/>
            <p:nvPr/>
          </p:nvSpPr>
          <p:spPr>
            <a:xfrm>
              <a:off x="7195074" y="4496106"/>
              <a:ext cx="1577676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Out-of-order 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(ILP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7155801" y="4131234"/>
              <a:ext cx="1656223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Multi-Thread 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</a:t>
              </a:r>
              <a:r>
                <a:rPr lang="en-US" sz="105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TLP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7234348" y="5225850"/>
              <a:ext cx="1499128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lvl="0"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SuperScalar </a:t>
              </a:r>
              <a:r>
                <a:rPr lang="en-US" sz="1400" dirty="0">
                  <a:solidFill>
                    <a:prstClr val="black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(</a:t>
              </a:r>
              <a:r>
                <a:rPr lang="en-US" sz="1000" dirty="0">
                  <a:solidFill>
                    <a:prstClr val="black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ILP</a:t>
              </a:r>
              <a:r>
                <a:rPr lang="en-US" sz="1400" dirty="0" smtClean="0">
                  <a:solidFill>
                    <a:prstClr val="black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7593421" y="5596234"/>
              <a:ext cx="780983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Caches</a:t>
              </a: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7429914" y="4860978"/>
              <a:ext cx="1107996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SIMD 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(DLP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7472783" y="1539241"/>
              <a:ext cx="1010111" cy="2352296"/>
              <a:chOff x="7472783" y="1539241"/>
              <a:chExt cx="1010111" cy="2352296"/>
            </a:xfrm>
          </p:grpSpPr>
          <p:grpSp>
            <p:nvGrpSpPr>
              <p:cNvPr id="117" name="Group 116"/>
              <p:cNvGrpSpPr>
                <a:grpSpLocks noChangeAspect="1"/>
              </p:cNvGrpSpPr>
              <p:nvPr/>
            </p:nvGrpSpPr>
            <p:grpSpPr>
              <a:xfrm>
                <a:off x="7472783" y="1539241"/>
                <a:ext cx="1010111" cy="2352296"/>
                <a:chOff x="5972144" y="1122095"/>
                <a:chExt cx="1346814" cy="3136394"/>
              </a:xfrm>
            </p:grpSpPr>
            <p:sp>
              <p:nvSpPr>
                <p:cNvPr id="129" name="Rounded Rectangle 128"/>
                <p:cNvSpPr/>
                <p:nvPr/>
              </p:nvSpPr>
              <p:spPr>
                <a:xfrm>
                  <a:off x="5972144" y="1122095"/>
                  <a:ext cx="1346814" cy="3136394"/>
                </a:xfrm>
                <a:prstGeom prst="roundRect">
                  <a:avLst>
                    <a:gd name="adj" fmla="val 4012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0" name="Rounded Rectangle 129"/>
                <p:cNvSpPr/>
                <p:nvPr/>
              </p:nvSpPr>
              <p:spPr>
                <a:xfrm>
                  <a:off x="6209399" y="3222316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1" name="Rounded Rectangle 130"/>
                <p:cNvSpPr/>
                <p:nvPr/>
              </p:nvSpPr>
              <p:spPr>
                <a:xfrm>
                  <a:off x="6217721" y="2792841"/>
                  <a:ext cx="1037555" cy="389613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DAE3F3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2" name="Rounded Rectangle 131"/>
                <p:cNvSpPr/>
                <p:nvPr/>
              </p:nvSpPr>
              <p:spPr>
                <a:xfrm>
                  <a:off x="6205179" y="2083594"/>
                  <a:ext cx="1050097" cy="308479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F6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3" name="Rounded Rectangle 132"/>
                <p:cNvSpPr/>
                <p:nvPr/>
              </p:nvSpPr>
              <p:spPr>
                <a:xfrm>
                  <a:off x="6571187" y="3222316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A1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4" name="Rounded Rectangle 133"/>
                <p:cNvSpPr/>
                <p:nvPr/>
              </p:nvSpPr>
              <p:spPr>
                <a:xfrm>
                  <a:off x="6157494" y="3259227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5" name="Rounded Rectangle 134"/>
                <p:cNvSpPr/>
                <p:nvPr/>
              </p:nvSpPr>
              <p:spPr>
                <a:xfrm>
                  <a:off x="6105589" y="3293533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6" name="Rounded Rectangle 135"/>
                <p:cNvSpPr/>
                <p:nvPr/>
              </p:nvSpPr>
              <p:spPr>
                <a:xfrm>
                  <a:off x="6054458" y="3333394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A0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7" name="Rounded Rectangle 136"/>
                <p:cNvSpPr/>
                <p:nvPr/>
              </p:nvSpPr>
              <p:spPr>
                <a:xfrm>
                  <a:off x="6550034" y="3526586"/>
                  <a:ext cx="705242" cy="260353"/>
                </a:xfrm>
                <a:prstGeom prst="roundRect">
                  <a:avLst>
                    <a:gd name="adj" fmla="val 16752"/>
                  </a:avLst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L1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8" name="Rounded Rectangle 137"/>
                <p:cNvSpPr/>
                <p:nvPr/>
              </p:nvSpPr>
              <p:spPr>
                <a:xfrm>
                  <a:off x="6945393" y="3222317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A2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9" name="Rounded Rectangle 138"/>
                <p:cNvSpPr/>
                <p:nvPr/>
              </p:nvSpPr>
              <p:spPr>
                <a:xfrm>
                  <a:off x="6124049" y="3844335"/>
                  <a:ext cx="1131227" cy="357111"/>
                </a:xfrm>
                <a:prstGeom prst="roundRect">
                  <a:avLst>
                    <a:gd name="adj" fmla="val 16752"/>
                  </a:avLst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L2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40" name="Rounded Rectangle 139"/>
                <p:cNvSpPr/>
                <p:nvPr/>
              </p:nvSpPr>
              <p:spPr>
                <a:xfrm>
                  <a:off x="6205179" y="2431233"/>
                  <a:ext cx="1050097" cy="308479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D5FF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41" name="Rounded Rectangle 140"/>
                <p:cNvSpPr/>
                <p:nvPr/>
              </p:nvSpPr>
              <p:spPr>
                <a:xfrm>
                  <a:off x="6205179" y="1725686"/>
                  <a:ext cx="1050097" cy="308479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  <p:sp>
            <p:nvSpPr>
              <p:cNvPr id="118" name="Rectangle 117"/>
              <p:cNvSpPr/>
              <p:nvPr/>
            </p:nvSpPr>
            <p:spPr>
              <a:xfrm>
                <a:off x="7922627" y="2026259"/>
                <a:ext cx="246844" cy="169277"/>
              </a:xfrm>
              <a:prstGeom prst="rect">
                <a:avLst/>
              </a:prstGeom>
              <a:solidFill>
                <a:srgbClr val="E5FFD5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BP</a:t>
                </a:r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7920354" y="2294890"/>
                <a:ext cx="246844" cy="169277"/>
              </a:xfrm>
              <a:prstGeom prst="rect">
                <a:avLst/>
              </a:prstGeom>
              <a:solidFill>
                <a:srgbClr val="FFF6D5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F/D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7883136" y="2555482"/>
                <a:ext cx="325826" cy="169277"/>
              </a:xfrm>
              <a:prstGeom prst="rect">
                <a:avLst/>
              </a:prstGeom>
              <a:solidFill>
                <a:srgbClr val="E5D5FF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OOO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7949492" y="2865332"/>
                <a:ext cx="217706" cy="169277"/>
              </a:xfrm>
              <a:prstGeom prst="rect">
                <a:avLst/>
              </a:prstGeom>
              <a:solidFill>
                <a:srgbClr val="DAE3F3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22" name="Group 121"/>
              <p:cNvGrpSpPr/>
              <p:nvPr/>
            </p:nvGrpSpPr>
            <p:grpSpPr>
              <a:xfrm>
                <a:off x="7766930" y="1597118"/>
                <a:ext cx="552450" cy="382616"/>
                <a:chOff x="7766930" y="1597118"/>
                <a:chExt cx="552450" cy="382616"/>
              </a:xfrm>
            </p:grpSpPr>
            <p:sp>
              <p:nvSpPr>
                <p:cNvPr id="123" name="Trapezoid 122"/>
                <p:cNvSpPr/>
                <p:nvPr/>
              </p:nvSpPr>
              <p:spPr>
                <a:xfrm flipV="1">
                  <a:off x="7766930" y="1813931"/>
                  <a:ext cx="552450" cy="116309"/>
                </a:xfrm>
                <a:prstGeom prst="trapezoid">
                  <a:avLst>
                    <a:gd name="adj" fmla="val 74408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24" name="Rectangle 123"/>
                <p:cNvSpPr/>
                <p:nvPr/>
              </p:nvSpPr>
              <p:spPr>
                <a:xfrm>
                  <a:off x="7800015" y="1597118"/>
                  <a:ext cx="16291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t0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25" name="Rectangle 124"/>
                <p:cNvSpPr/>
                <p:nvPr/>
              </p:nvSpPr>
              <p:spPr>
                <a:xfrm>
                  <a:off x="8127247" y="1601806"/>
                  <a:ext cx="16291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t1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cxnSp>
              <p:nvCxnSpPr>
                <p:cNvPr id="126" name="Straight Connector 125"/>
                <p:cNvCxnSpPr/>
                <p:nvPr/>
              </p:nvCxnSpPr>
              <p:spPr>
                <a:xfrm flipH="1">
                  <a:off x="7880985" y="1755937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flipH="1">
                  <a:off x="8202234" y="1757015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>
                <a:xfrm flipH="1">
                  <a:off x="8037785" y="1929731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1" name="Group 10"/>
          <p:cNvGrpSpPr/>
          <p:nvPr/>
        </p:nvGrpSpPr>
        <p:grpSpPr>
          <a:xfrm>
            <a:off x="8956151" y="993833"/>
            <a:ext cx="1572866" cy="3738989"/>
            <a:chOff x="8956151" y="993833"/>
            <a:chExt cx="1572866" cy="3738989"/>
          </a:xfrm>
        </p:grpSpPr>
        <p:sp>
          <p:nvSpPr>
            <p:cNvPr id="3" name="Down Arrow 2"/>
            <p:cNvSpPr/>
            <p:nvPr/>
          </p:nvSpPr>
          <p:spPr>
            <a:xfrm>
              <a:off x="9517632" y="1622528"/>
              <a:ext cx="486136" cy="1536282"/>
            </a:xfrm>
            <a:prstGeom prst="downArrow">
              <a:avLst/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2" name="Down Arrow 141"/>
            <p:cNvSpPr/>
            <p:nvPr/>
          </p:nvSpPr>
          <p:spPr>
            <a:xfrm>
              <a:off x="9517632" y="3196540"/>
              <a:ext cx="486136" cy="1536282"/>
            </a:xfrm>
            <a:prstGeom prst="downArrow">
              <a:avLst/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956151" y="993833"/>
              <a:ext cx="1572866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single-thread</a:t>
              </a:r>
              <a:endParaRPr lang="en-US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525217" y="2194072"/>
              <a:ext cx="43473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1x</a:t>
              </a:r>
              <a:endParaRPr lang="en-US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9548572" y="3765136"/>
              <a:ext cx="43473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1x</a:t>
              </a:r>
              <a:endParaRPr lang="en-US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0529017" y="982098"/>
            <a:ext cx="1476687" cy="2898817"/>
            <a:chOff x="10529017" y="982098"/>
            <a:chExt cx="1476687" cy="2898817"/>
          </a:xfrm>
        </p:grpSpPr>
        <p:sp>
          <p:nvSpPr>
            <p:cNvPr id="143" name="Down Arrow 142"/>
            <p:cNvSpPr/>
            <p:nvPr/>
          </p:nvSpPr>
          <p:spPr>
            <a:xfrm>
              <a:off x="10688354" y="1611906"/>
              <a:ext cx="486136" cy="2269009"/>
            </a:xfrm>
            <a:prstGeom prst="downArrow">
              <a:avLst/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4" name="Down Arrow 143"/>
            <p:cNvSpPr/>
            <p:nvPr/>
          </p:nvSpPr>
          <p:spPr>
            <a:xfrm>
              <a:off x="11164380" y="1611906"/>
              <a:ext cx="486136" cy="2269009"/>
            </a:xfrm>
            <a:prstGeom prst="downArrow">
              <a:avLst/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10529017" y="982098"/>
              <a:ext cx="1476687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multi</a:t>
              </a:r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-thread</a:t>
              </a:r>
              <a:endParaRPr lang="en-US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0603167" y="2561744"/>
              <a:ext cx="63511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1.5x</a:t>
              </a:r>
              <a:endParaRPr lang="en-US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11174490" y="2561744"/>
              <a:ext cx="63511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1.5x</a:t>
              </a:r>
              <a:endParaRPr lang="en-US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49" name="Line Callout 1 (No Border) 148"/>
          <p:cNvSpPr/>
          <p:nvPr/>
        </p:nvSpPr>
        <p:spPr>
          <a:xfrm>
            <a:off x="9113211" y="5069687"/>
            <a:ext cx="2979911" cy="429730"/>
          </a:xfrm>
          <a:prstGeom prst="callout1">
            <a:avLst>
              <a:gd name="adj1" fmla="val -42911"/>
              <a:gd name="adj2" fmla="val 56956"/>
              <a:gd name="adj3" fmla="val -268474"/>
              <a:gd name="adj4" fmla="val 6984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9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throughput is higher,</a:t>
            </a:r>
          </a:p>
          <a:p>
            <a:r>
              <a:rPr lang="en-US" sz="19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but each thread is slower</a:t>
            </a:r>
            <a:endParaRPr lang="en-US" sz="19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126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14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CPU Evolution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48" name="Group 47"/>
          <p:cNvGrpSpPr>
            <a:grpSpLocks noChangeAspect="1"/>
          </p:cNvGrpSpPr>
          <p:nvPr/>
        </p:nvGrpSpPr>
        <p:grpSpPr>
          <a:xfrm>
            <a:off x="2704031" y="3075523"/>
            <a:ext cx="741477" cy="800655"/>
            <a:chOff x="3491178" y="1165235"/>
            <a:chExt cx="1430047" cy="1544180"/>
          </a:xfrm>
        </p:grpSpPr>
        <p:sp>
          <p:nvSpPr>
            <p:cNvPr id="49" name="Rounded Rectangle 48"/>
            <p:cNvSpPr/>
            <p:nvPr/>
          </p:nvSpPr>
          <p:spPr>
            <a:xfrm>
              <a:off x="3491178" y="1165235"/>
              <a:ext cx="1430047" cy="1544180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3840975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3840975" y="1655210"/>
              <a:ext cx="990276" cy="43554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3840974" y="1227614"/>
              <a:ext cx="990276" cy="37557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4374376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3764449" y="220394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3687923" y="2254523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3612537" y="231329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7" name="Group 56"/>
          <p:cNvGrpSpPr>
            <a:grpSpLocks noChangeAspect="1"/>
          </p:cNvGrpSpPr>
          <p:nvPr/>
        </p:nvGrpSpPr>
        <p:grpSpPr>
          <a:xfrm>
            <a:off x="4114532" y="2900268"/>
            <a:ext cx="728467" cy="975798"/>
            <a:chOff x="3491178" y="1165235"/>
            <a:chExt cx="1430047" cy="1915580"/>
          </a:xfrm>
        </p:grpSpPr>
        <p:sp>
          <p:nvSpPr>
            <p:cNvPr id="58" name="Rounded Rectangle 57"/>
            <p:cNvSpPr/>
            <p:nvPr/>
          </p:nvSpPr>
          <p:spPr>
            <a:xfrm>
              <a:off x="3491178" y="1165235"/>
              <a:ext cx="1430047" cy="1915580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3840975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3840975" y="1655210"/>
              <a:ext cx="990276" cy="43554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3840974" y="1227614"/>
              <a:ext cx="990276" cy="37557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4374376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3764449" y="220394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3687923" y="2254523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5" name="Rounded Rectangle 64"/>
            <p:cNvSpPr/>
            <p:nvPr/>
          </p:nvSpPr>
          <p:spPr>
            <a:xfrm>
              <a:off x="3612537" y="231329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6" name="Rounded Rectangle 65"/>
            <p:cNvSpPr/>
            <p:nvPr/>
          </p:nvSpPr>
          <p:spPr>
            <a:xfrm>
              <a:off x="4120163" y="2598124"/>
              <a:ext cx="711087" cy="383851"/>
            </a:xfrm>
            <a:prstGeom prst="roundRect">
              <a:avLst>
                <a:gd name="adj" fmla="val 16752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$</a:t>
              </a:r>
            </a:p>
          </p:txBody>
        </p:sp>
      </p:grpSp>
      <p:grpSp>
        <p:nvGrpSpPr>
          <p:cNvPr id="67" name="Group 66"/>
          <p:cNvGrpSpPr>
            <a:grpSpLocks noChangeAspect="1"/>
          </p:cNvGrpSpPr>
          <p:nvPr/>
        </p:nvGrpSpPr>
        <p:grpSpPr>
          <a:xfrm>
            <a:off x="405111" y="3310095"/>
            <a:ext cx="517729" cy="550450"/>
            <a:chOff x="2439141" y="3177961"/>
            <a:chExt cx="1151437" cy="1224211"/>
          </a:xfrm>
        </p:grpSpPr>
        <p:sp>
          <p:nvSpPr>
            <p:cNvPr id="68" name="Rounded Rectangle 67"/>
            <p:cNvSpPr/>
            <p:nvPr/>
          </p:nvSpPr>
          <p:spPr>
            <a:xfrm>
              <a:off x="2439141" y="3177961"/>
              <a:ext cx="1151437" cy="1224211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2761541" y="398476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2512218" y="3664327"/>
              <a:ext cx="990277" cy="255743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1" name="Rounded Rectangle 70"/>
            <p:cNvSpPr/>
            <p:nvPr/>
          </p:nvSpPr>
          <p:spPr>
            <a:xfrm>
              <a:off x="2512218" y="3242015"/>
              <a:ext cx="990277" cy="333856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1379335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665843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4131943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55049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568418" y="3119120"/>
            <a:ext cx="607219" cy="757232"/>
            <a:chOff x="1812258" y="3119120"/>
            <a:chExt cx="607219" cy="757232"/>
          </a:xfrm>
        </p:grpSpPr>
        <p:sp>
          <p:nvSpPr>
            <p:cNvPr id="77" name="Rounded Rectangle 76"/>
            <p:cNvSpPr/>
            <p:nvPr/>
          </p:nvSpPr>
          <p:spPr>
            <a:xfrm>
              <a:off x="1812258" y="3119120"/>
              <a:ext cx="607219" cy="757232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8" name="Rounded Rectangle 77"/>
            <p:cNvSpPr/>
            <p:nvPr/>
          </p:nvSpPr>
          <p:spPr>
            <a:xfrm>
              <a:off x="2032937" y="3586333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9" name="Rounded Rectangle 78"/>
            <p:cNvSpPr/>
            <p:nvPr/>
          </p:nvSpPr>
          <p:spPr>
            <a:xfrm>
              <a:off x="1859369" y="3329748"/>
              <a:ext cx="513456" cy="225830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1859369" y="3148680"/>
              <a:ext cx="513456" cy="14630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1" name="Rounded Rectangle 80"/>
            <p:cNvSpPr/>
            <p:nvPr/>
          </p:nvSpPr>
          <p:spPr>
            <a:xfrm>
              <a:off x="1993259" y="3614550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2" name="Rounded Rectangle 81"/>
            <p:cNvSpPr/>
            <p:nvPr/>
          </p:nvSpPr>
          <p:spPr>
            <a:xfrm>
              <a:off x="1953580" y="3640774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3" name="Rounded Rectangle 82"/>
            <p:cNvSpPr/>
            <p:nvPr/>
          </p:nvSpPr>
          <p:spPr>
            <a:xfrm>
              <a:off x="1914492" y="3671246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4" name="TextBox 83"/>
          <p:cNvSpPr txBox="1"/>
          <p:nvPr/>
        </p:nvSpPr>
        <p:spPr>
          <a:xfrm>
            <a:off x="2317391" y="5225850"/>
            <a:ext cx="1518364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 smtClean="0"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3791305" y="5225850"/>
            <a:ext cx="1499128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 </a:t>
            </a:r>
            <a:r>
              <a:rPr lang="en-US" sz="1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4150378" y="5590723"/>
            <a:ext cx="78098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Caches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264929" y="4860978"/>
            <a:ext cx="1107997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2504141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986871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637227" y="1280965"/>
            <a:ext cx="6549793" cy="4985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Occupy available area by many cores</a:t>
            </a:r>
          </a:p>
        </p:txBody>
      </p:sp>
      <p:grpSp>
        <p:nvGrpSpPr>
          <p:cNvPr id="92" name="Group 91"/>
          <p:cNvGrpSpPr>
            <a:grpSpLocks noChangeAspect="1"/>
          </p:cNvGrpSpPr>
          <p:nvPr/>
        </p:nvGrpSpPr>
        <p:grpSpPr>
          <a:xfrm>
            <a:off x="5570844" y="2006630"/>
            <a:ext cx="1010111" cy="1876535"/>
            <a:chOff x="5972144" y="1756440"/>
            <a:chExt cx="1346814" cy="2502046"/>
          </a:xfrm>
        </p:grpSpPr>
        <p:sp>
          <p:nvSpPr>
            <p:cNvPr id="93" name="Rounded Rectangle 92"/>
            <p:cNvSpPr/>
            <p:nvPr/>
          </p:nvSpPr>
          <p:spPr>
            <a:xfrm>
              <a:off x="5972144" y="1756440"/>
              <a:ext cx="1346814" cy="2502046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6209399" y="3222316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6217721" y="2887038"/>
              <a:ext cx="1037555" cy="29541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6" name="Rounded Rectangle 95"/>
            <p:cNvSpPr/>
            <p:nvPr/>
          </p:nvSpPr>
          <p:spPr>
            <a:xfrm>
              <a:off x="6205179" y="2185194"/>
              <a:ext cx="1050097" cy="308479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6571187" y="3222316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8" name="Rounded Rectangle 97"/>
            <p:cNvSpPr/>
            <p:nvPr/>
          </p:nvSpPr>
          <p:spPr>
            <a:xfrm>
              <a:off x="6157494" y="3259227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9" name="Rounded Rectangle 98"/>
            <p:cNvSpPr/>
            <p:nvPr/>
          </p:nvSpPr>
          <p:spPr>
            <a:xfrm>
              <a:off x="6105589" y="3293533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0" name="Rounded Rectangle 99"/>
            <p:cNvSpPr/>
            <p:nvPr/>
          </p:nvSpPr>
          <p:spPr>
            <a:xfrm>
              <a:off x="6054458" y="3333394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1" name="Rounded Rectangle 100"/>
            <p:cNvSpPr/>
            <p:nvPr/>
          </p:nvSpPr>
          <p:spPr>
            <a:xfrm>
              <a:off x="6550034" y="3526586"/>
              <a:ext cx="705242" cy="260353"/>
            </a:xfrm>
            <a:prstGeom prst="roundRect">
              <a:avLst>
                <a:gd name="adj" fmla="val 16752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2" name="Rounded Rectangle 101"/>
            <p:cNvSpPr/>
            <p:nvPr/>
          </p:nvSpPr>
          <p:spPr>
            <a:xfrm>
              <a:off x="6945393" y="3222317"/>
              <a:ext cx="309883" cy="221250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A2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6124049" y="3844335"/>
              <a:ext cx="1131227" cy="357111"/>
            </a:xfrm>
            <a:prstGeom prst="roundRect">
              <a:avLst>
                <a:gd name="adj" fmla="val 16752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L2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6205179" y="2532833"/>
              <a:ext cx="1050097" cy="308479"/>
            </a:xfrm>
            <a:prstGeom prst="roundRect">
              <a:avLst>
                <a:gd name="adj" fmla="val 16752"/>
              </a:avLst>
            </a:prstGeom>
            <a:solidFill>
              <a:srgbClr val="E5D5FF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OOO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6205179" y="1832366"/>
              <a:ext cx="1050097" cy="308479"/>
            </a:xfrm>
            <a:prstGeom prst="roundRect">
              <a:avLst>
                <a:gd name="adj" fmla="val 16752"/>
              </a:avLst>
            </a:prstGeom>
            <a:solidFill>
              <a:srgbClr val="E5FF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BP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06" name="TextBox 105"/>
          <p:cNvSpPr txBox="1"/>
          <p:nvPr/>
        </p:nvSpPr>
        <p:spPr>
          <a:xfrm>
            <a:off x="5327914" y="4496106"/>
            <a:ext cx="157767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Out-of-order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(ILP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5367188" y="5225850"/>
            <a:ext cx="1499128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 </a:t>
            </a:r>
            <a:r>
              <a:rPr lang="en-US" sz="14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5726261" y="5590723"/>
            <a:ext cx="78098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Caches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5562754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155801" y="1539241"/>
            <a:ext cx="1656223" cy="4343225"/>
            <a:chOff x="7155801" y="1539241"/>
            <a:chExt cx="1656223" cy="4343225"/>
          </a:xfrm>
        </p:grpSpPr>
        <p:sp>
          <p:nvSpPr>
            <p:cNvPr id="91" name="TextBox 90"/>
            <p:cNvSpPr txBox="1"/>
            <p:nvPr/>
          </p:nvSpPr>
          <p:spPr>
            <a:xfrm>
              <a:off x="7195074" y="4496106"/>
              <a:ext cx="1577676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Out-of-order 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(ILP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7155801" y="4131234"/>
              <a:ext cx="1656223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Multi-Thread 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</a:t>
              </a:r>
              <a:r>
                <a:rPr lang="en-US" sz="105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TLP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7234348" y="5225850"/>
              <a:ext cx="1499128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lvl="0"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SuperScalar </a:t>
              </a:r>
              <a:r>
                <a:rPr lang="en-US" sz="1400" dirty="0">
                  <a:solidFill>
                    <a:prstClr val="black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(</a:t>
              </a:r>
              <a:r>
                <a:rPr lang="en-US" sz="1000" dirty="0">
                  <a:solidFill>
                    <a:prstClr val="black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ILP</a:t>
              </a:r>
              <a:r>
                <a:rPr lang="en-US" sz="1400" dirty="0" smtClean="0">
                  <a:solidFill>
                    <a:prstClr val="black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7593421" y="5596234"/>
              <a:ext cx="780983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Caches</a:t>
              </a: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7429914" y="4860978"/>
              <a:ext cx="1107996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SIMD 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(DLP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7472783" y="1539241"/>
              <a:ext cx="1010111" cy="2352296"/>
              <a:chOff x="7472783" y="1539241"/>
              <a:chExt cx="1010111" cy="2352296"/>
            </a:xfrm>
          </p:grpSpPr>
          <p:grpSp>
            <p:nvGrpSpPr>
              <p:cNvPr id="117" name="Group 116"/>
              <p:cNvGrpSpPr>
                <a:grpSpLocks noChangeAspect="1"/>
              </p:cNvGrpSpPr>
              <p:nvPr/>
            </p:nvGrpSpPr>
            <p:grpSpPr>
              <a:xfrm>
                <a:off x="7472783" y="1539241"/>
                <a:ext cx="1010111" cy="2352296"/>
                <a:chOff x="5972144" y="1122095"/>
                <a:chExt cx="1346814" cy="3136394"/>
              </a:xfrm>
            </p:grpSpPr>
            <p:sp>
              <p:nvSpPr>
                <p:cNvPr id="129" name="Rounded Rectangle 128"/>
                <p:cNvSpPr/>
                <p:nvPr/>
              </p:nvSpPr>
              <p:spPr>
                <a:xfrm>
                  <a:off x="5972144" y="1122095"/>
                  <a:ext cx="1346814" cy="3136394"/>
                </a:xfrm>
                <a:prstGeom prst="roundRect">
                  <a:avLst>
                    <a:gd name="adj" fmla="val 4012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0" name="Rounded Rectangle 129"/>
                <p:cNvSpPr/>
                <p:nvPr/>
              </p:nvSpPr>
              <p:spPr>
                <a:xfrm>
                  <a:off x="6209399" y="3222316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1" name="Rounded Rectangle 130"/>
                <p:cNvSpPr/>
                <p:nvPr/>
              </p:nvSpPr>
              <p:spPr>
                <a:xfrm>
                  <a:off x="6217721" y="2792841"/>
                  <a:ext cx="1037555" cy="389613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DAE3F3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2" name="Rounded Rectangle 131"/>
                <p:cNvSpPr/>
                <p:nvPr/>
              </p:nvSpPr>
              <p:spPr>
                <a:xfrm>
                  <a:off x="6205179" y="2083594"/>
                  <a:ext cx="1050097" cy="308479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F6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3" name="Rounded Rectangle 132"/>
                <p:cNvSpPr/>
                <p:nvPr/>
              </p:nvSpPr>
              <p:spPr>
                <a:xfrm>
                  <a:off x="6571187" y="3222316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A1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4" name="Rounded Rectangle 133"/>
                <p:cNvSpPr/>
                <p:nvPr/>
              </p:nvSpPr>
              <p:spPr>
                <a:xfrm>
                  <a:off x="6157494" y="3259227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5" name="Rounded Rectangle 134"/>
                <p:cNvSpPr/>
                <p:nvPr/>
              </p:nvSpPr>
              <p:spPr>
                <a:xfrm>
                  <a:off x="6105589" y="3293533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6" name="Rounded Rectangle 135"/>
                <p:cNvSpPr/>
                <p:nvPr/>
              </p:nvSpPr>
              <p:spPr>
                <a:xfrm>
                  <a:off x="6054458" y="3333394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A0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7" name="Rounded Rectangle 136"/>
                <p:cNvSpPr/>
                <p:nvPr/>
              </p:nvSpPr>
              <p:spPr>
                <a:xfrm>
                  <a:off x="6550034" y="3526586"/>
                  <a:ext cx="705242" cy="260353"/>
                </a:xfrm>
                <a:prstGeom prst="roundRect">
                  <a:avLst>
                    <a:gd name="adj" fmla="val 16752"/>
                  </a:avLst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L1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8" name="Rounded Rectangle 137"/>
                <p:cNvSpPr/>
                <p:nvPr/>
              </p:nvSpPr>
              <p:spPr>
                <a:xfrm>
                  <a:off x="6945393" y="3222317"/>
                  <a:ext cx="309883" cy="221250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A2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39" name="Rounded Rectangle 138"/>
                <p:cNvSpPr/>
                <p:nvPr/>
              </p:nvSpPr>
              <p:spPr>
                <a:xfrm>
                  <a:off x="6124049" y="3844335"/>
                  <a:ext cx="1131227" cy="357111"/>
                </a:xfrm>
                <a:prstGeom prst="roundRect">
                  <a:avLst>
                    <a:gd name="adj" fmla="val 16752"/>
                  </a:avLst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L2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40" name="Rounded Rectangle 139"/>
                <p:cNvSpPr/>
                <p:nvPr/>
              </p:nvSpPr>
              <p:spPr>
                <a:xfrm>
                  <a:off x="6205179" y="2431233"/>
                  <a:ext cx="1050097" cy="308479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D5FF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41" name="Rounded Rectangle 140"/>
                <p:cNvSpPr/>
                <p:nvPr/>
              </p:nvSpPr>
              <p:spPr>
                <a:xfrm>
                  <a:off x="6205179" y="1725686"/>
                  <a:ext cx="1050097" cy="308479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  <p:sp>
            <p:nvSpPr>
              <p:cNvPr id="118" name="Rectangle 117"/>
              <p:cNvSpPr/>
              <p:nvPr/>
            </p:nvSpPr>
            <p:spPr>
              <a:xfrm>
                <a:off x="7922627" y="2026259"/>
                <a:ext cx="246844" cy="169277"/>
              </a:xfrm>
              <a:prstGeom prst="rect">
                <a:avLst/>
              </a:prstGeom>
              <a:solidFill>
                <a:srgbClr val="E5FFD5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BP</a:t>
                </a:r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7920354" y="2294890"/>
                <a:ext cx="246844" cy="169277"/>
              </a:xfrm>
              <a:prstGeom prst="rect">
                <a:avLst/>
              </a:prstGeom>
              <a:solidFill>
                <a:srgbClr val="FFF6D5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F/D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7883136" y="2555482"/>
                <a:ext cx="325826" cy="169277"/>
              </a:xfrm>
              <a:prstGeom prst="rect">
                <a:avLst/>
              </a:prstGeom>
              <a:solidFill>
                <a:srgbClr val="E5D5FF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OOO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7949492" y="2865332"/>
                <a:ext cx="217706" cy="169277"/>
              </a:xfrm>
              <a:prstGeom prst="rect">
                <a:avLst/>
              </a:prstGeom>
              <a:solidFill>
                <a:srgbClr val="DAE3F3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22" name="Group 121"/>
              <p:cNvGrpSpPr/>
              <p:nvPr/>
            </p:nvGrpSpPr>
            <p:grpSpPr>
              <a:xfrm>
                <a:off x="7766930" y="1597118"/>
                <a:ext cx="552450" cy="382616"/>
                <a:chOff x="7766930" y="1597118"/>
                <a:chExt cx="552450" cy="382616"/>
              </a:xfrm>
            </p:grpSpPr>
            <p:sp>
              <p:nvSpPr>
                <p:cNvPr id="123" name="Trapezoid 122"/>
                <p:cNvSpPr/>
                <p:nvPr/>
              </p:nvSpPr>
              <p:spPr>
                <a:xfrm flipV="1">
                  <a:off x="7766930" y="1813931"/>
                  <a:ext cx="552450" cy="116309"/>
                </a:xfrm>
                <a:prstGeom prst="trapezoid">
                  <a:avLst>
                    <a:gd name="adj" fmla="val 74408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24" name="Rectangle 123"/>
                <p:cNvSpPr/>
                <p:nvPr/>
              </p:nvSpPr>
              <p:spPr>
                <a:xfrm>
                  <a:off x="7800015" y="1597118"/>
                  <a:ext cx="16291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t0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25" name="Rectangle 124"/>
                <p:cNvSpPr/>
                <p:nvPr/>
              </p:nvSpPr>
              <p:spPr>
                <a:xfrm>
                  <a:off x="8127247" y="1601806"/>
                  <a:ext cx="16291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t1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cxnSp>
              <p:nvCxnSpPr>
                <p:cNvPr id="126" name="Straight Connector 125"/>
                <p:cNvCxnSpPr/>
                <p:nvPr/>
              </p:nvCxnSpPr>
              <p:spPr>
                <a:xfrm flipH="1">
                  <a:off x="7880985" y="1755937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flipH="1">
                  <a:off x="8202234" y="1757015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>
                <a:xfrm flipH="1">
                  <a:off x="8037785" y="1929731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6" name="Group 5"/>
          <p:cNvGrpSpPr/>
          <p:nvPr/>
        </p:nvGrpSpPr>
        <p:grpSpPr>
          <a:xfrm>
            <a:off x="9217891" y="914400"/>
            <a:ext cx="2541608" cy="4968066"/>
            <a:chOff x="9217891" y="914400"/>
            <a:chExt cx="2541608" cy="4968066"/>
          </a:xfrm>
        </p:grpSpPr>
        <p:sp>
          <p:nvSpPr>
            <p:cNvPr id="111" name="Rounded Rectangle 110"/>
            <p:cNvSpPr/>
            <p:nvPr/>
          </p:nvSpPr>
          <p:spPr>
            <a:xfrm>
              <a:off x="9217891" y="914400"/>
              <a:ext cx="2541608" cy="2993417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0" name="Rounded Rectangle 149"/>
            <p:cNvSpPr/>
            <p:nvPr/>
          </p:nvSpPr>
          <p:spPr>
            <a:xfrm>
              <a:off x="9277431" y="3383391"/>
              <a:ext cx="2414730" cy="469576"/>
            </a:xfrm>
            <a:prstGeom prst="roundRect">
              <a:avLst>
                <a:gd name="adj" fmla="val 12966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L3</a:t>
              </a: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10317864" y="2325618"/>
              <a:ext cx="317716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…</a:t>
              </a: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9674766" y="4496106"/>
              <a:ext cx="1577676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Out-of-order 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(ILP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9409470" y="4131234"/>
              <a:ext cx="2108269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Multi-Thread-Core 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(TLP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9714040" y="5225850"/>
              <a:ext cx="1499128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lvl="0"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>
                  <a:solidFill>
                    <a:prstClr val="black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SuperScalar (</a:t>
              </a:r>
              <a:r>
                <a:rPr lang="en-US" sz="1000" dirty="0">
                  <a:solidFill>
                    <a:prstClr val="black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ILP</a:t>
              </a:r>
              <a:r>
                <a:rPr lang="en-US" sz="1400" dirty="0" smtClean="0">
                  <a:solidFill>
                    <a:prstClr val="black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0073113" y="5596234"/>
              <a:ext cx="780983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Caches</a:t>
              </a: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9909606" y="4860978"/>
              <a:ext cx="1107996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SIMD 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(DLP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157" name="Group 156"/>
            <p:cNvGrpSpPr/>
            <p:nvPr/>
          </p:nvGrpSpPr>
          <p:grpSpPr>
            <a:xfrm>
              <a:off x="9301726" y="984178"/>
              <a:ext cx="1010111" cy="2352296"/>
              <a:chOff x="9301726" y="984178"/>
              <a:chExt cx="1010111" cy="2352296"/>
            </a:xfrm>
          </p:grpSpPr>
          <p:sp>
            <p:nvSpPr>
              <p:cNvPr id="158" name="Rounded Rectangle 157"/>
              <p:cNvSpPr/>
              <p:nvPr/>
            </p:nvSpPr>
            <p:spPr>
              <a:xfrm>
                <a:off x="9301726" y="984178"/>
                <a:ext cx="1010111" cy="2352296"/>
              </a:xfrm>
              <a:prstGeom prst="roundRect">
                <a:avLst>
                  <a:gd name="adj" fmla="val 4012"/>
                </a:avLst>
              </a:prstGeom>
              <a:noFill/>
              <a:ln w="6350"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9" name="Rounded Rectangle 158"/>
              <p:cNvSpPr/>
              <p:nvPr/>
            </p:nvSpPr>
            <p:spPr>
              <a:xfrm>
                <a:off x="9479667" y="2559344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0" name="Rounded Rectangle 159"/>
              <p:cNvSpPr/>
              <p:nvPr/>
            </p:nvSpPr>
            <p:spPr>
              <a:xfrm>
                <a:off x="9485909" y="2237238"/>
                <a:ext cx="778167" cy="292210"/>
              </a:xfrm>
              <a:prstGeom prst="roundRect">
                <a:avLst>
                  <a:gd name="adj" fmla="val 16752"/>
                </a:avLst>
              </a:prstGeom>
              <a:solidFill>
                <a:srgbClr val="DAE3F3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1" name="Rounded Rectangle 160"/>
              <p:cNvSpPr/>
              <p:nvPr/>
            </p:nvSpPr>
            <p:spPr>
              <a:xfrm>
                <a:off x="9476502" y="1705302"/>
                <a:ext cx="787573" cy="231359"/>
              </a:xfrm>
              <a:prstGeom prst="roundRect">
                <a:avLst>
                  <a:gd name="adj" fmla="val 16752"/>
                </a:avLst>
              </a:prstGeom>
              <a:solidFill>
                <a:srgbClr val="FFF6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2" name="Rounded Rectangle 161"/>
              <p:cNvSpPr/>
              <p:nvPr/>
            </p:nvSpPr>
            <p:spPr>
              <a:xfrm>
                <a:off x="9751008" y="2559344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A1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3" name="Rounded Rectangle 162"/>
              <p:cNvSpPr/>
              <p:nvPr/>
            </p:nvSpPr>
            <p:spPr>
              <a:xfrm>
                <a:off x="9440739" y="2587027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4" name="Rounded Rectangle 163"/>
              <p:cNvSpPr/>
              <p:nvPr/>
            </p:nvSpPr>
            <p:spPr>
              <a:xfrm>
                <a:off x="9401810" y="2612757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5" name="Rounded Rectangle 164"/>
              <p:cNvSpPr/>
              <p:nvPr/>
            </p:nvSpPr>
            <p:spPr>
              <a:xfrm>
                <a:off x="9363462" y="2642653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A0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6" name="Rounded Rectangle 165"/>
              <p:cNvSpPr/>
              <p:nvPr/>
            </p:nvSpPr>
            <p:spPr>
              <a:xfrm>
                <a:off x="9735144" y="2787547"/>
                <a:ext cx="528932" cy="195265"/>
              </a:xfrm>
              <a:prstGeom prst="roundRect">
                <a:avLst>
                  <a:gd name="adj" fmla="val 16752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L1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7" name="Rounded Rectangle 166"/>
              <p:cNvSpPr/>
              <p:nvPr/>
            </p:nvSpPr>
            <p:spPr>
              <a:xfrm>
                <a:off x="10031663" y="2559345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A2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8" name="Rounded Rectangle 167"/>
              <p:cNvSpPr/>
              <p:nvPr/>
            </p:nvSpPr>
            <p:spPr>
              <a:xfrm>
                <a:off x="9415655" y="3025858"/>
                <a:ext cx="848421" cy="267833"/>
              </a:xfrm>
              <a:prstGeom prst="roundRect">
                <a:avLst>
                  <a:gd name="adj" fmla="val 16752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L2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9" name="Rounded Rectangle 168"/>
              <p:cNvSpPr/>
              <p:nvPr/>
            </p:nvSpPr>
            <p:spPr>
              <a:xfrm>
                <a:off x="9476502" y="1966032"/>
                <a:ext cx="787573" cy="231359"/>
              </a:xfrm>
              <a:prstGeom prst="roundRect">
                <a:avLst>
                  <a:gd name="adj" fmla="val 16752"/>
                </a:avLst>
              </a:prstGeom>
              <a:solidFill>
                <a:srgbClr val="E5D5FF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70" name="Rounded Rectangle 169"/>
              <p:cNvSpPr/>
              <p:nvPr/>
            </p:nvSpPr>
            <p:spPr>
              <a:xfrm>
                <a:off x="9476502" y="1436871"/>
                <a:ext cx="787573" cy="231359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71" name="Rectangle 170"/>
              <p:cNvSpPr/>
              <p:nvPr/>
            </p:nvSpPr>
            <p:spPr>
              <a:xfrm>
                <a:off x="9751570" y="1471196"/>
                <a:ext cx="246844" cy="169277"/>
              </a:xfrm>
              <a:prstGeom prst="rect">
                <a:avLst/>
              </a:prstGeom>
              <a:solidFill>
                <a:srgbClr val="E5FFD5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BP</a:t>
                </a:r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9749297" y="1739827"/>
                <a:ext cx="246844" cy="169277"/>
              </a:xfrm>
              <a:prstGeom prst="rect">
                <a:avLst/>
              </a:prstGeom>
              <a:solidFill>
                <a:srgbClr val="FFF6D5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F/D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73" name="Rectangle 172"/>
              <p:cNvSpPr/>
              <p:nvPr/>
            </p:nvSpPr>
            <p:spPr>
              <a:xfrm>
                <a:off x="9712079" y="2000419"/>
                <a:ext cx="325826" cy="169277"/>
              </a:xfrm>
              <a:prstGeom prst="rect">
                <a:avLst/>
              </a:prstGeom>
              <a:solidFill>
                <a:srgbClr val="E5D5FF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OOO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9778435" y="2310269"/>
                <a:ext cx="217706" cy="169277"/>
              </a:xfrm>
              <a:prstGeom prst="rect">
                <a:avLst/>
              </a:prstGeom>
              <a:solidFill>
                <a:srgbClr val="DAE3F3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175" name="Group 174"/>
              <p:cNvGrpSpPr/>
              <p:nvPr/>
            </p:nvGrpSpPr>
            <p:grpSpPr>
              <a:xfrm>
                <a:off x="9595873" y="1042055"/>
                <a:ext cx="552450" cy="382616"/>
                <a:chOff x="7766930" y="1597118"/>
                <a:chExt cx="552450" cy="382616"/>
              </a:xfrm>
            </p:grpSpPr>
            <p:sp>
              <p:nvSpPr>
                <p:cNvPr id="176" name="Trapezoid 175"/>
                <p:cNvSpPr/>
                <p:nvPr/>
              </p:nvSpPr>
              <p:spPr>
                <a:xfrm flipV="1">
                  <a:off x="7766930" y="1813931"/>
                  <a:ext cx="552450" cy="116309"/>
                </a:xfrm>
                <a:prstGeom prst="trapezoid">
                  <a:avLst>
                    <a:gd name="adj" fmla="val 74408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77" name="Rectangle 176"/>
                <p:cNvSpPr/>
                <p:nvPr/>
              </p:nvSpPr>
              <p:spPr>
                <a:xfrm>
                  <a:off x="7800015" y="1597118"/>
                  <a:ext cx="16291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t0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178" name="Rectangle 177"/>
                <p:cNvSpPr/>
                <p:nvPr/>
              </p:nvSpPr>
              <p:spPr>
                <a:xfrm>
                  <a:off x="8127247" y="1601806"/>
                  <a:ext cx="16291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t1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cxnSp>
              <p:nvCxnSpPr>
                <p:cNvPr id="179" name="Straight Connector 178"/>
                <p:cNvCxnSpPr/>
                <p:nvPr/>
              </p:nvCxnSpPr>
              <p:spPr>
                <a:xfrm flipH="1">
                  <a:off x="7880985" y="1755937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Connector 179"/>
                <p:cNvCxnSpPr/>
                <p:nvPr/>
              </p:nvCxnSpPr>
              <p:spPr>
                <a:xfrm flipH="1">
                  <a:off x="8202234" y="1757015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/>
                <p:cNvCxnSpPr/>
                <p:nvPr/>
              </p:nvCxnSpPr>
              <p:spPr>
                <a:xfrm flipH="1">
                  <a:off x="8037785" y="1929731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2" name="Group 181"/>
            <p:cNvGrpSpPr/>
            <p:nvPr/>
          </p:nvGrpSpPr>
          <p:grpSpPr>
            <a:xfrm>
              <a:off x="10670008" y="983489"/>
              <a:ext cx="1010111" cy="2352296"/>
              <a:chOff x="10670008" y="983489"/>
              <a:chExt cx="1010111" cy="2352296"/>
            </a:xfrm>
          </p:grpSpPr>
          <p:sp>
            <p:nvSpPr>
              <p:cNvPr id="183" name="Rounded Rectangle 182"/>
              <p:cNvSpPr/>
              <p:nvPr/>
            </p:nvSpPr>
            <p:spPr>
              <a:xfrm>
                <a:off x="10670008" y="983489"/>
                <a:ext cx="1010111" cy="2352296"/>
              </a:xfrm>
              <a:prstGeom prst="roundRect">
                <a:avLst>
                  <a:gd name="adj" fmla="val 4012"/>
                </a:avLst>
              </a:prstGeom>
              <a:noFill/>
              <a:ln w="6350"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84" name="Rounded Rectangle 183"/>
              <p:cNvSpPr/>
              <p:nvPr/>
            </p:nvSpPr>
            <p:spPr>
              <a:xfrm>
                <a:off x="10847949" y="2558655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85" name="Rounded Rectangle 184"/>
              <p:cNvSpPr/>
              <p:nvPr/>
            </p:nvSpPr>
            <p:spPr>
              <a:xfrm>
                <a:off x="10854191" y="2236549"/>
                <a:ext cx="778167" cy="292210"/>
              </a:xfrm>
              <a:prstGeom prst="roundRect">
                <a:avLst>
                  <a:gd name="adj" fmla="val 16752"/>
                </a:avLst>
              </a:prstGeom>
              <a:solidFill>
                <a:srgbClr val="DAE3F3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86" name="Rounded Rectangle 185"/>
              <p:cNvSpPr/>
              <p:nvPr/>
            </p:nvSpPr>
            <p:spPr>
              <a:xfrm>
                <a:off x="10844784" y="1704613"/>
                <a:ext cx="787573" cy="231359"/>
              </a:xfrm>
              <a:prstGeom prst="roundRect">
                <a:avLst>
                  <a:gd name="adj" fmla="val 16752"/>
                </a:avLst>
              </a:prstGeom>
              <a:solidFill>
                <a:srgbClr val="FFF6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87" name="Rounded Rectangle 186"/>
              <p:cNvSpPr/>
              <p:nvPr/>
            </p:nvSpPr>
            <p:spPr>
              <a:xfrm>
                <a:off x="11119290" y="2558655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A1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88" name="Rounded Rectangle 187"/>
              <p:cNvSpPr/>
              <p:nvPr/>
            </p:nvSpPr>
            <p:spPr>
              <a:xfrm>
                <a:off x="10809021" y="2586338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89" name="Rounded Rectangle 188"/>
              <p:cNvSpPr/>
              <p:nvPr/>
            </p:nvSpPr>
            <p:spPr>
              <a:xfrm>
                <a:off x="10770092" y="2612068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0" name="Rounded Rectangle 189"/>
              <p:cNvSpPr/>
              <p:nvPr/>
            </p:nvSpPr>
            <p:spPr>
              <a:xfrm>
                <a:off x="10731744" y="2641964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A0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1" name="Rounded Rectangle 190"/>
              <p:cNvSpPr/>
              <p:nvPr/>
            </p:nvSpPr>
            <p:spPr>
              <a:xfrm>
                <a:off x="11103426" y="2786858"/>
                <a:ext cx="528932" cy="195265"/>
              </a:xfrm>
              <a:prstGeom prst="roundRect">
                <a:avLst>
                  <a:gd name="adj" fmla="val 16752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L1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2" name="Rounded Rectangle 191"/>
              <p:cNvSpPr/>
              <p:nvPr/>
            </p:nvSpPr>
            <p:spPr>
              <a:xfrm>
                <a:off x="11399945" y="2558656"/>
                <a:ext cx="232412" cy="165938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A2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3" name="Rounded Rectangle 192"/>
              <p:cNvSpPr/>
              <p:nvPr/>
            </p:nvSpPr>
            <p:spPr>
              <a:xfrm>
                <a:off x="10783937" y="3025169"/>
                <a:ext cx="848421" cy="267833"/>
              </a:xfrm>
              <a:prstGeom prst="roundRect">
                <a:avLst>
                  <a:gd name="adj" fmla="val 16752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L2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4" name="Rounded Rectangle 193"/>
              <p:cNvSpPr/>
              <p:nvPr/>
            </p:nvSpPr>
            <p:spPr>
              <a:xfrm>
                <a:off x="10844784" y="1965343"/>
                <a:ext cx="787573" cy="231359"/>
              </a:xfrm>
              <a:prstGeom prst="roundRect">
                <a:avLst>
                  <a:gd name="adj" fmla="val 16752"/>
                </a:avLst>
              </a:prstGeom>
              <a:solidFill>
                <a:srgbClr val="E5D5FF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5" name="Rounded Rectangle 194"/>
              <p:cNvSpPr/>
              <p:nvPr/>
            </p:nvSpPr>
            <p:spPr>
              <a:xfrm>
                <a:off x="10844784" y="1436182"/>
                <a:ext cx="787573" cy="231359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6" name="Rectangle 195"/>
              <p:cNvSpPr/>
              <p:nvPr/>
            </p:nvSpPr>
            <p:spPr>
              <a:xfrm>
                <a:off x="11119852" y="1470507"/>
                <a:ext cx="246844" cy="169277"/>
              </a:xfrm>
              <a:prstGeom prst="rect">
                <a:avLst/>
              </a:prstGeom>
              <a:solidFill>
                <a:srgbClr val="E5FFD5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BP</a:t>
                </a:r>
              </a:p>
            </p:txBody>
          </p:sp>
          <p:sp>
            <p:nvSpPr>
              <p:cNvPr id="197" name="Rectangle 196"/>
              <p:cNvSpPr/>
              <p:nvPr/>
            </p:nvSpPr>
            <p:spPr>
              <a:xfrm>
                <a:off x="11117579" y="1739138"/>
                <a:ext cx="246844" cy="169277"/>
              </a:xfrm>
              <a:prstGeom prst="rect">
                <a:avLst/>
              </a:prstGeom>
              <a:solidFill>
                <a:srgbClr val="FFF6D5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F/D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8" name="Rectangle 197"/>
              <p:cNvSpPr/>
              <p:nvPr/>
            </p:nvSpPr>
            <p:spPr>
              <a:xfrm>
                <a:off x="11080361" y="1999730"/>
                <a:ext cx="325826" cy="169277"/>
              </a:xfrm>
              <a:prstGeom prst="rect">
                <a:avLst/>
              </a:prstGeom>
              <a:solidFill>
                <a:srgbClr val="E5D5FF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OOO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9" name="Rectangle 198"/>
              <p:cNvSpPr/>
              <p:nvPr/>
            </p:nvSpPr>
            <p:spPr>
              <a:xfrm>
                <a:off x="11146717" y="2309580"/>
                <a:ext cx="217706" cy="169277"/>
              </a:xfrm>
              <a:prstGeom prst="rect">
                <a:avLst/>
              </a:prstGeom>
              <a:solidFill>
                <a:srgbClr val="DAE3F3"/>
              </a:solidFill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200" name="Group 199"/>
              <p:cNvGrpSpPr/>
              <p:nvPr/>
            </p:nvGrpSpPr>
            <p:grpSpPr>
              <a:xfrm>
                <a:off x="10913405" y="1041366"/>
                <a:ext cx="603200" cy="382616"/>
                <a:chOff x="7716180" y="1597118"/>
                <a:chExt cx="603200" cy="382616"/>
              </a:xfrm>
            </p:grpSpPr>
            <p:sp>
              <p:nvSpPr>
                <p:cNvPr id="201" name="Trapezoid 200"/>
                <p:cNvSpPr/>
                <p:nvPr/>
              </p:nvSpPr>
              <p:spPr>
                <a:xfrm flipV="1">
                  <a:off x="7766930" y="1813931"/>
                  <a:ext cx="552450" cy="116309"/>
                </a:xfrm>
                <a:prstGeom prst="trapezoid">
                  <a:avLst>
                    <a:gd name="adj" fmla="val 74408"/>
                  </a:avLst>
                </a:prstGeom>
                <a:solidFill>
                  <a:srgbClr val="FFD5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202" name="Rectangle 201"/>
                <p:cNvSpPr/>
                <p:nvPr/>
              </p:nvSpPr>
              <p:spPr>
                <a:xfrm>
                  <a:off x="7716180" y="1597118"/>
                  <a:ext cx="330584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tN-1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203" name="Rectangle 202"/>
                <p:cNvSpPr/>
                <p:nvPr/>
              </p:nvSpPr>
              <p:spPr>
                <a:xfrm>
                  <a:off x="8127247" y="1601806"/>
                  <a:ext cx="16291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err="1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tN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cxnSp>
              <p:nvCxnSpPr>
                <p:cNvPr id="204" name="Straight Connector 203"/>
                <p:cNvCxnSpPr/>
                <p:nvPr/>
              </p:nvCxnSpPr>
              <p:spPr>
                <a:xfrm flipH="1">
                  <a:off x="7880985" y="1755937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/>
                <p:cNvCxnSpPr/>
                <p:nvPr/>
              </p:nvCxnSpPr>
              <p:spPr>
                <a:xfrm flipH="1">
                  <a:off x="8202234" y="1757015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" name="Straight Connector 205"/>
                <p:cNvCxnSpPr/>
                <p:nvPr/>
              </p:nvCxnSpPr>
              <p:spPr>
                <a:xfrm flipH="1">
                  <a:off x="8037785" y="1929731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088264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CPU Evolution: Performance Trends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13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30480" y="1271114"/>
            <a:ext cx="10358002" cy="5009630"/>
            <a:chOff x="-30480" y="1271114"/>
            <a:chExt cx="10358002" cy="5009630"/>
          </a:xfrm>
        </p:grpSpPr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30480" y="1271114"/>
              <a:ext cx="10358002" cy="4779678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1020360" y="5819079"/>
              <a:ext cx="58044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Data up to 2010 collected by M. Horowitz, F. </a:t>
              </a:r>
              <a:r>
                <a:rPr lang="en-US" sz="1200" dirty="0" err="1" smtClean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Labonte</a:t>
              </a:r>
              <a:r>
                <a:rPr lang="en-US" sz="1200" dirty="0" smtClean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O. </a:t>
              </a:r>
              <a:r>
                <a:rPr lang="en-US" sz="1200" dirty="0" err="1" smtClean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Shacham</a:t>
              </a:r>
              <a:r>
                <a:rPr lang="en-US" sz="1200" dirty="0" smtClean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K. </a:t>
              </a:r>
              <a:r>
                <a:rPr lang="en-US" sz="1200" dirty="0" err="1" smtClean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Olukotun</a:t>
              </a:r>
              <a:r>
                <a:rPr lang="en-US" sz="1200" dirty="0" smtClean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, L. Hammond, and C. Batten. Data for 2010-2017 by K. Rupp</a:t>
              </a:r>
              <a:endParaRPr lang="en-US" sz="1200" dirty="0" smtClean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V="1">
              <a:off x="1352966" y="3414172"/>
              <a:ext cx="2197976" cy="1066800"/>
            </a:xfrm>
            <a:prstGeom prst="line">
              <a:avLst/>
            </a:prstGeom>
            <a:ln w="28575">
              <a:prstDash val="soli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1352966" y="2044079"/>
              <a:ext cx="4351915" cy="2035573"/>
            </a:xfrm>
            <a:prstGeom prst="line">
              <a:avLst/>
            </a:prstGeom>
            <a:ln w="28575"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4" name="Freeform 23"/>
            <p:cNvSpPr/>
            <p:nvPr/>
          </p:nvSpPr>
          <p:spPr>
            <a:xfrm>
              <a:off x="3550942" y="3035556"/>
              <a:ext cx="2419744" cy="378615"/>
            </a:xfrm>
            <a:custGeom>
              <a:avLst/>
              <a:gdLst>
                <a:gd name="connsiteX0" fmla="*/ 0 w 2924549"/>
                <a:gd name="connsiteY0" fmla="*/ 325171 h 374117"/>
                <a:gd name="connsiteX1" fmla="*/ 2204720 w 2924549"/>
                <a:gd name="connsiteY1" fmla="*/ 51 h 374117"/>
                <a:gd name="connsiteX2" fmla="*/ 2854960 w 2924549"/>
                <a:gd name="connsiteY2" fmla="*/ 345491 h 374117"/>
                <a:gd name="connsiteX3" fmla="*/ 2875280 w 2924549"/>
                <a:gd name="connsiteY3" fmla="*/ 330251 h 374117"/>
                <a:gd name="connsiteX0" fmla="*/ 0 w 2924549"/>
                <a:gd name="connsiteY0" fmla="*/ 325171 h 374117"/>
                <a:gd name="connsiteX1" fmla="*/ 2204720 w 2924549"/>
                <a:gd name="connsiteY1" fmla="*/ 51 h 374117"/>
                <a:gd name="connsiteX2" fmla="*/ 2854960 w 2924549"/>
                <a:gd name="connsiteY2" fmla="*/ 345491 h 374117"/>
                <a:gd name="connsiteX3" fmla="*/ 2875280 w 2924549"/>
                <a:gd name="connsiteY3" fmla="*/ 330251 h 374117"/>
                <a:gd name="connsiteX0" fmla="*/ 0 w 2854960"/>
                <a:gd name="connsiteY0" fmla="*/ 325171 h 345491"/>
                <a:gd name="connsiteX1" fmla="*/ 2204720 w 2854960"/>
                <a:gd name="connsiteY1" fmla="*/ 51 h 345491"/>
                <a:gd name="connsiteX2" fmla="*/ 2854960 w 2854960"/>
                <a:gd name="connsiteY2" fmla="*/ 345491 h 345491"/>
                <a:gd name="connsiteX0" fmla="*/ 0 w 2204720"/>
                <a:gd name="connsiteY0" fmla="*/ 325171 h 325171"/>
                <a:gd name="connsiteX1" fmla="*/ 2204720 w 2204720"/>
                <a:gd name="connsiteY1" fmla="*/ 51 h 325171"/>
                <a:gd name="connsiteX0" fmla="*/ 0 w 2204720"/>
                <a:gd name="connsiteY0" fmla="*/ 325200 h 325200"/>
                <a:gd name="connsiteX1" fmla="*/ 2204720 w 2204720"/>
                <a:gd name="connsiteY1" fmla="*/ 80 h 325200"/>
                <a:gd name="connsiteX0" fmla="*/ 0 w 2204720"/>
                <a:gd name="connsiteY0" fmla="*/ 325120 h 325120"/>
                <a:gd name="connsiteX1" fmla="*/ 2204720 w 2204720"/>
                <a:gd name="connsiteY1" fmla="*/ 0 h 325120"/>
                <a:gd name="connsiteX0" fmla="*/ 0 w 2204720"/>
                <a:gd name="connsiteY0" fmla="*/ 325120 h 325120"/>
                <a:gd name="connsiteX1" fmla="*/ 2204720 w 2204720"/>
                <a:gd name="connsiteY1" fmla="*/ 0 h 325120"/>
                <a:gd name="connsiteX0" fmla="*/ 0 w 2204720"/>
                <a:gd name="connsiteY0" fmla="*/ 325120 h 325120"/>
                <a:gd name="connsiteX1" fmla="*/ 2204720 w 2204720"/>
                <a:gd name="connsiteY1" fmla="*/ 0 h 325120"/>
                <a:gd name="connsiteX0" fmla="*/ 0 w 2204720"/>
                <a:gd name="connsiteY0" fmla="*/ 325120 h 325120"/>
                <a:gd name="connsiteX1" fmla="*/ 2204720 w 2204720"/>
                <a:gd name="connsiteY1" fmla="*/ 0 h 32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04720" h="325120">
                  <a:moveTo>
                    <a:pt x="0" y="325120"/>
                  </a:moveTo>
                  <a:cubicBezTo>
                    <a:pt x="737446" y="74506"/>
                    <a:pt x="1205653" y="62653"/>
                    <a:pt x="2204720" y="0"/>
                  </a:cubicBezTo>
                </a:path>
              </a:pathLst>
            </a:custGeom>
            <a:ln w="28575">
              <a:prstDash val="soli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/>
            <p:nvPr/>
          </p:nvCxnSpPr>
          <p:spPr>
            <a:xfrm flipV="1">
              <a:off x="3755806" y="4480972"/>
              <a:ext cx="2214880" cy="936787"/>
            </a:xfrm>
            <a:prstGeom prst="line">
              <a:avLst/>
            </a:prstGeom>
            <a:ln w="28575">
              <a:solidFill>
                <a:srgbClr val="00B050"/>
              </a:solidFill>
              <a:prstDash val="soli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636820" y="4740388"/>
            <a:ext cx="5207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r"/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</a:t>
            </a:r>
            <a:r>
              <a:rPr lang="en-US" sz="1600" baseline="30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1600" baseline="30000" dirty="0" smtClean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36820" y="4252485"/>
            <a:ext cx="5207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r"/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</a:t>
            </a:r>
            <a:r>
              <a:rPr lang="en-US" sz="16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en-US" sz="1600" baseline="30000" dirty="0" smtClean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36820" y="3764582"/>
            <a:ext cx="5207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r"/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</a:t>
            </a:r>
            <a:r>
              <a:rPr lang="en-US" sz="1600" baseline="30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  <a:endParaRPr lang="en-US" sz="1600" baseline="30000" dirty="0" smtClean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36820" y="3276679"/>
            <a:ext cx="5207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r"/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</a:t>
            </a:r>
            <a:r>
              <a:rPr lang="en-US" sz="16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  <a:endParaRPr lang="en-US" sz="1600" baseline="30000" dirty="0" smtClean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36820" y="2788776"/>
            <a:ext cx="5207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r"/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</a:t>
            </a:r>
            <a:r>
              <a:rPr lang="en-US" sz="1600" baseline="30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  <a:endParaRPr lang="en-US" sz="1600" baseline="30000" dirty="0" smtClean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36820" y="2300873"/>
            <a:ext cx="5207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r"/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</a:t>
            </a:r>
            <a:r>
              <a:rPr lang="en-US" sz="16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6</a:t>
            </a:r>
            <a:endParaRPr lang="en-US" sz="1600" baseline="30000" dirty="0" smtClean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25060" y="1812970"/>
            <a:ext cx="63246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r"/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</a:t>
            </a:r>
            <a:r>
              <a:rPr lang="en-US" sz="1600" baseline="30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7</a:t>
            </a:r>
            <a:endParaRPr lang="en-US" sz="1600" baseline="30000" dirty="0" smtClean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25060" y="1325067"/>
            <a:ext cx="63246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r"/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</a:t>
            </a:r>
            <a:r>
              <a:rPr lang="en-US" sz="16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8</a:t>
            </a:r>
            <a:endParaRPr lang="en-US" sz="1600" baseline="30000" dirty="0" smtClean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36820" y="5228293"/>
            <a:ext cx="5207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r"/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1600" baseline="30000" dirty="0" smtClean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3586458" y="2336852"/>
            <a:ext cx="2398547" cy="1069699"/>
          </a:xfrm>
          <a:prstGeom prst="line">
            <a:avLst/>
          </a:prstGeom>
          <a:ln w="28575">
            <a:prstDash val="sys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2" name="Freeform 41"/>
          <p:cNvSpPr/>
          <p:nvPr/>
        </p:nvSpPr>
        <p:spPr>
          <a:xfrm>
            <a:off x="4268525" y="2724744"/>
            <a:ext cx="1902821" cy="378615"/>
          </a:xfrm>
          <a:custGeom>
            <a:avLst/>
            <a:gdLst>
              <a:gd name="connsiteX0" fmla="*/ 0 w 2924549"/>
              <a:gd name="connsiteY0" fmla="*/ 325171 h 374117"/>
              <a:gd name="connsiteX1" fmla="*/ 2204720 w 2924549"/>
              <a:gd name="connsiteY1" fmla="*/ 51 h 374117"/>
              <a:gd name="connsiteX2" fmla="*/ 2854960 w 2924549"/>
              <a:gd name="connsiteY2" fmla="*/ 345491 h 374117"/>
              <a:gd name="connsiteX3" fmla="*/ 2875280 w 2924549"/>
              <a:gd name="connsiteY3" fmla="*/ 330251 h 374117"/>
              <a:gd name="connsiteX0" fmla="*/ 0 w 2924549"/>
              <a:gd name="connsiteY0" fmla="*/ 325171 h 374117"/>
              <a:gd name="connsiteX1" fmla="*/ 2204720 w 2924549"/>
              <a:gd name="connsiteY1" fmla="*/ 51 h 374117"/>
              <a:gd name="connsiteX2" fmla="*/ 2854960 w 2924549"/>
              <a:gd name="connsiteY2" fmla="*/ 345491 h 374117"/>
              <a:gd name="connsiteX3" fmla="*/ 2875280 w 2924549"/>
              <a:gd name="connsiteY3" fmla="*/ 330251 h 374117"/>
              <a:gd name="connsiteX0" fmla="*/ 0 w 2854960"/>
              <a:gd name="connsiteY0" fmla="*/ 325171 h 345491"/>
              <a:gd name="connsiteX1" fmla="*/ 2204720 w 2854960"/>
              <a:gd name="connsiteY1" fmla="*/ 51 h 345491"/>
              <a:gd name="connsiteX2" fmla="*/ 2854960 w 2854960"/>
              <a:gd name="connsiteY2" fmla="*/ 345491 h 345491"/>
              <a:gd name="connsiteX0" fmla="*/ 0 w 2204720"/>
              <a:gd name="connsiteY0" fmla="*/ 325171 h 325171"/>
              <a:gd name="connsiteX1" fmla="*/ 2204720 w 2204720"/>
              <a:gd name="connsiteY1" fmla="*/ 51 h 325171"/>
              <a:gd name="connsiteX0" fmla="*/ 0 w 2204720"/>
              <a:gd name="connsiteY0" fmla="*/ 325200 h 325200"/>
              <a:gd name="connsiteX1" fmla="*/ 2204720 w 2204720"/>
              <a:gd name="connsiteY1" fmla="*/ 80 h 325200"/>
              <a:gd name="connsiteX0" fmla="*/ 0 w 2204720"/>
              <a:gd name="connsiteY0" fmla="*/ 325120 h 325120"/>
              <a:gd name="connsiteX1" fmla="*/ 2204720 w 2204720"/>
              <a:gd name="connsiteY1" fmla="*/ 0 h 325120"/>
              <a:gd name="connsiteX0" fmla="*/ 0 w 2204720"/>
              <a:gd name="connsiteY0" fmla="*/ 325120 h 325120"/>
              <a:gd name="connsiteX1" fmla="*/ 2204720 w 2204720"/>
              <a:gd name="connsiteY1" fmla="*/ 0 h 325120"/>
              <a:gd name="connsiteX0" fmla="*/ 0 w 2204720"/>
              <a:gd name="connsiteY0" fmla="*/ 325120 h 325120"/>
              <a:gd name="connsiteX1" fmla="*/ 2204720 w 2204720"/>
              <a:gd name="connsiteY1" fmla="*/ 0 h 325120"/>
              <a:gd name="connsiteX0" fmla="*/ 0 w 2204720"/>
              <a:gd name="connsiteY0" fmla="*/ 325120 h 325120"/>
              <a:gd name="connsiteX1" fmla="*/ 2204720 w 2204720"/>
              <a:gd name="connsiteY1" fmla="*/ 0 h 325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04720" h="325120">
                <a:moveTo>
                  <a:pt x="0" y="325120"/>
                </a:moveTo>
                <a:cubicBezTo>
                  <a:pt x="737446" y="74506"/>
                  <a:pt x="1205653" y="62653"/>
                  <a:pt x="2204720" y="0"/>
                </a:cubicBezTo>
              </a:path>
            </a:pathLst>
          </a:custGeom>
          <a:ln w="28575">
            <a:prstDash val="sys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Line Callout 1 (No Border) 84"/>
          <p:cNvSpPr/>
          <p:nvPr/>
        </p:nvSpPr>
        <p:spPr>
          <a:xfrm>
            <a:off x="6968656" y="2079221"/>
            <a:ext cx="4742312" cy="1098443"/>
          </a:xfrm>
          <a:prstGeom prst="callout1">
            <a:avLst>
              <a:gd name="adj1" fmla="val 34620"/>
              <a:gd name="adj2" fmla="val -1562"/>
              <a:gd name="adj3" fmla="val 55392"/>
              <a:gd name="adj4" fmla="val -1547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Majority of applications cannot utilize more than 4-8 cores 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6" name="Line Callout 1 (No Border) 85"/>
          <p:cNvSpPr/>
          <p:nvPr/>
        </p:nvSpPr>
        <p:spPr>
          <a:xfrm>
            <a:off x="6968656" y="1165545"/>
            <a:ext cx="4742312" cy="1098443"/>
          </a:xfrm>
          <a:prstGeom prst="callout1">
            <a:avLst>
              <a:gd name="adj1" fmla="val 50426"/>
              <a:gd name="adj2" fmla="val -1806"/>
              <a:gd name="adj3" fmla="val 96189"/>
              <a:gd name="adj4" fmla="val -1841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 5-10% of applications are well scaled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19011" y="1604982"/>
            <a:ext cx="360938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ea typeface="Roboto" panose="02000000000000000000" pitchFamily="2" charset="0"/>
                <a:cs typeface="Calibri" panose="020F0502020204030204" pitchFamily="34" charset="0"/>
              </a:rPr>
              <a:t>→ need many simple cores</a:t>
            </a:r>
            <a:endParaRPr lang="en-US" sz="2400" b="1" dirty="0" smtClean="0">
              <a:ea typeface="Roboto" panose="02000000000000000000" pitchFamily="2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7007976" y="2867888"/>
            <a:ext cx="3420488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ea typeface="Roboto" panose="02000000000000000000" pitchFamily="2" charset="0"/>
                <a:cs typeface="Calibri" panose="020F0502020204030204" pitchFamily="34" charset="0"/>
              </a:rPr>
              <a:t>→ need a few large cores</a:t>
            </a:r>
            <a:endParaRPr lang="en-US" sz="2400" b="1" dirty="0" smtClean="0">
              <a:ea typeface="Roboto" panose="02000000000000000000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968656" y="3448292"/>
            <a:ext cx="5025224" cy="1413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Cannot optimize CPUs for 5-10% applications</a:t>
            </a:r>
          </a:p>
          <a:p>
            <a:pPr marL="285750" lvl="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Need to develop another device?</a:t>
            </a:r>
            <a:endParaRPr lang="en-US" sz="24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7153030" y="4706785"/>
            <a:ext cx="372493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 smtClean="0">
                <a:ea typeface="Roboto" panose="02000000000000000000" pitchFamily="2" charset="0"/>
                <a:cs typeface="Calibri" panose="020F0502020204030204" pitchFamily="34" charset="0"/>
              </a:rPr>
              <a:t>→ No, it is already available</a:t>
            </a:r>
            <a:endParaRPr lang="en-US" sz="2400" b="1" dirty="0" smtClean="0">
              <a:ea typeface="Roboto" panose="02000000000000000000" pitchFamily="2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972795" y="5474008"/>
            <a:ext cx="3743332" cy="5324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10000"/>
              </a:lnSpc>
              <a:spcBef>
                <a:spcPts val="2400"/>
              </a:spcBef>
              <a:buSzPct val="120000"/>
            </a:pPr>
            <a:r>
              <a:rPr lang="en-US" sz="26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Myth: GPU </a:t>
            </a:r>
            <a:r>
              <a:rPr lang="en-US" sz="26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 killing CPU</a:t>
            </a:r>
          </a:p>
        </p:txBody>
      </p:sp>
      <p:pic>
        <p:nvPicPr>
          <p:cNvPr id="89" name="Picture 2" descr="https://cdn2.hercampus.com/styles/hcxo_tile_standard/s3/busted-477506_1280.png?timestamp=149166843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9302" y="5078942"/>
            <a:ext cx="1994410" cy="1329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01035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85" grpId="0" animBg="1"/>
      <p:bldP spid="86" grpId="0" animBg="1"/>
      <p:bldP spid="6" grpId="0"/>
      <p:bldP spid="87" grpId="0"/>
      <p:bldP spid="88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GPU Evolution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(toward GPGPU)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0175"/>
            <a:ext cx="10515600" cy="596576"/>
          </a:xfrm>
        </p:spPr>
        <p:txBody>
          <a:bodyPr>
            <a:noAutofit/>
          </a:bodyPr>
          <a:lstStyle/>
          <a:p>
            <a:r>
              <a:rPr lang="en-US" sz="2200" dirty="0" smtClean="0"/>
              <a:t>Initially, GPU was designed strictly for rendering 2D and 3D</a:t>
            </a:r>
          </a:p>
          <a:p>
            <a:r>
              <a:rPr lang="en-US" sz="2200" dirty="0" smtClean="0"/>
              <a:t>Graphic pipeline was fixed and could not be programmed</a:t>
            </a:r>
            <a:endParaRPr lang="en-US" sz="2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14</a:t>
            </a:fld>
            <a:endParaRPr lang="en-US" dirty="0"/>
          </a:p>
        </p:txBody>
      </p:sp>
      <p:grpSp>
        <p:nvGrpSpPr>
          <p:cNvPr id="123" name="Group 122"/>
          <p:cNvGrpSpPr/>
          <p:nvPr/>
        </p:nvGrpSpPr>
        <p:grpSpPr>
          <a:xfrm>
            <a:off x="966373" y="3401018"/>
            <a:ext cx="1752403" cy="1953780"/>
            <a:chOff x="966373" y="3401018"/>
            <a:chExt cx="1752403" cy="1953780"/>
          </a:xfrm>
        </p:grpSpPr>
        <p:sp>
          <p:nvSpPr>
            <p:cNvPr id="7" name="Rounded Rectangle 6"/>
            <p:cNvSpPr/>
            <p:nvPr/>
          </p:nvSpPr>
          <p:spPr>
            <a:xfrm>
              <a:off x="1384826" y="3401018"/>
              <a:ext cx="919835" cy="1372150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455134" y="3482016"/>
              <a:ext cx="774882" cy="1210154"/>
            </a:xfrm>
            <a:prstGeom prst="roundRect">
              <a:avLst>
                <a:gd name="adj" fmla="val 731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Graphic Pipeline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966373" y="5068566"/>
              <a:ext cx="1752403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Non-Programmable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8062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Freeform 119"/>
          <p:cNvSpPr/>
          <p:nvPr/>
        </p:nvSpPr>
        <p:spPr>
          <a:xfrm>
            <a:off x="10945589" y="4569622"/>
            <a:ext cx="2578608" cy="451104"/>
          </a:xfrm>
          <a:custGeom>
            <a:avLst/>
            <a:gdLst>
              <a:gd name="connsiteX0" fmla="*/ 0 w 2578608"/>
              <a:gd name="connsiteY0" fmla="*/ 0 h 451104"/>
              <a:gd name="connsiteX1" fmla="*/ 201168 w 2578608"/>
              <a:gd name="connsiteY1" fmla="*/ 6096 h 451104"/>
              <a:gd name="connsiteX2" fmla="*/ 2578608 w 2578608"/>
              <a:gd name="connsiteY2" fmla="*/ 451104 h 451104"/>
              <a:gd name="connsiteX3" fmla="*/ 1176528 w 2578608"/>
              <a:gd name="connsiteY3" fmla="*/ 451104 h 451104"/>
              <a:gd name="connsiteX4" fmla="*/ 0 w 2578608"/>
              <a:gd name="connsiteY4" fmla="*/ 0 h 451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8608" h="451104">
                <a:moveTo>
                  <a:pt x="0" y="0"/>
                </a:moveTo>
                <a:lnTo>
                  <a:pt x="201168" y="6096"/>
                </a:lnTo>
                <a:lnTo>
                  <a:pt x="2578608" y="451104"/>
                </a:lnTo>
                <a:lnTo>
                  <a:pt x="1176528" y="451104"/>
                </a:lnTo>
                <a:lnTo>
                  <a:pt x="0" y="0"/>
                </a:lnTo>
                <a:close/>
              </a:path>
            </a:pathLst>
          </a:custGeom>
          <a:solidFill>
            <a:srgbClr val="E5FFD5">
              <a:alpha val="1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GPU Evolution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(toward GPGPU)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88580"/>
            <a:ext cx="10515600" cy="266789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200" dirty="0" smtClean="0"/>
              <a:t>Impossible to </a:t>
            </a:r>
            <a:r>
              <a:rPr lang="en-US" sz="2200" dirty="0" smtClean="0"/>
              <a:t>create </a:t>
            </a:r>
            <a:r>
              <a:rPr lang="en-US" sz="2200" dirty="0" smtClean="0"/>
              <a:t>special HW for all the demanded rendering functionality </a:t>
            </a:r>
            <a:r>
              <a:rPr lang="en-US" sz="2200" dirty="0" smtClean="0">
                <a:latin typeface="+mn-lt"/>
                <a:cs typeface="Calibri" panose="020F0502020204030204" pitchFamily="34" charset="0"/>
              </a:rPr>
              <a:t>→</a:t>
            </a:r>
            <a:r>
              <a:rPr lang="en-US" sz="2200" dirty="0" smtClean="0">
                <a:cs typeface="Calibri" panose="020F0502020204030204" pitchFamily="34" charset="0"/>
              </a:rPr>
              <a:t> </a:t>
            </a:r>
            <a:r>
              <a:rPr lang="en-US" sz="2200" dirty="0"/>
              <a:t>p</a:t>
            </a:r>
            <a:r>
              <a:rPr lang="en-US" sz="2200" dirty="0" smtClean="0"/>
              <a:t>rogrammability is needed</a:t>
            </a:r>
          </a:p>
          <a:p>
            <a:pPr>
              <a:lnSpc>
                <a:spcPct val="110000"/>
              </a:lnSpc>
            </a:pPr>
            <a:r>
              <a:rPr lang="en-US" sz="2200" dirty="0" smtClean="0"/>
              <a:t>What is a typical rendering task?</a:t>
            </a:r>
          </a:p>
          <a:p>
            <a:pPr lvl="1">
              <a:lnSpc>
                <a:spcPct val="110000"/>
              </a:lnSpc>
            </a:pPr>
            <a:r>
              <a:rPr lang="en-US" sz="1800" dirty="0" smtClean="0"/>
              <a:t>the same actions on multiple independent elements (e.g., turn pixels color to gray)</a:t>
            </a:r>
          </a:p>
          <a:p>
            <a:pPr lvl="1">
              <a:lnSpc>
                <a:spcPct val="110000"/>
              </a:lnSpc>
            </a:pPr>
            <a:r>
              <a:rPr lang="en-US" sz="1800" dirty="0" smtClean="0"/>
              <a:t>processing time of a single element is not important, only total time matter </a:t>
            </a:r>
          </a:p>
          <a:p>
            <a:pPr lvl="1"/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CoreHard</a:t>
            </a:r>
            <a:r>
              <a:rPr lang="en-US" dirty="0" smtClean="0"/>
              <a:t>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8" name="Freeform 117"/>
          <p:cNvSpPr/>
          <p:nvPr/>
        </p:nvSpPr>
        <p:spPr>
          <a:xfrm>
            <a:off x="10945589" y="3795430"/>
            <a:ext cx="2590800" cy="621792"/>
          </a:xfrm>
          <a:custGeom>
            <a:avLst/>
            <a:gdLst>
              <a:gd name="connsiteX0" fmla="*/ 0 w 2590800"/>
              <a:gd name="connsiteY0" fmla="*/ 609600 h 621792"/>
              <a:gd name="connsiteX1" fmla="*/ 1170432 w 2590800"/>
              <a:gd name="connsiteY1" fmla="*/ 12192 h 621792"/>
              <a:gd name="connsiteX2" fmla="*/ 2590800 w 2590800"/>
              <a:gd name="connsiteY2" fmla="*/ 0 h 621792"/>
              <a:gd name="connsiteX3" fmla="*/ 201168 w 2590800"/>
              <a:gd name="connsiteY3" fmla="*/ 621792 h 621792"/>
              <a:gd name="connsiteX4" fmla="*/ 0 w 2590800"/>
              <a:gd name="connsiteY4" fmla="*/ 609600 h 621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0800" h="621792">
                <a:moveTo>
                  <a:pt x="0" y="609600"/>
                </a:moveTo>
                <a:lnTo>
                  <a:pt x="1170432" y="12192"/>
                </a:lnTo>
                <a:lnTo>
                  <a:pt x="2590800" y="0"/>
                </a:lnTo>
                <a:lnTo>
                  <a:pt x="201168" y="621792"/>
                </a:lnTo>
                <a:lnTo>
                  <a:pt x="0" y="609600"/>
                </a:lnTo>
                <a:close/>
              </a:path>
            </a:pathLst>
          </a:custGeom>
          <a:solidFill>
            <a:srgbClr val="E5FFD5">
              <a:alpha val="1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957207" y="2547687"/>
            <a:ext cx="1766830" cy="4647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10000"/>
              </a:lnSpc>
              <a:spcBef>
                <a:spcPts val="1000"/>
              </a:spcBef>
              <a:buSzPct val="120000"/>
            </a:pPr>
            <a:r>
              <a:rPr lang="en-US" sz="2200" dirty="0" smtClean="0">
                <a:solidFill>
                  <a:prstClr val="black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</a:t>
            </a:r>
            <a:r>
              <a:rPr lang="en-US" sz="2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 is SIMD!</a:t>
            </a:r>
            <a:endParaRPr lang="en-US" sz="22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1328520" y="4061377"/>
            <a:ext cx="1107997" cy="1495078"/>
            <a:chOff x="1328520" y="4061377"/>
            <a:chExt cx="1107997" cy="1495078"/>
          </a:xfrm>
        </p:grpSpPr>
        <p:grpSp>
          <p:nvGrpSpPr>
            <p:cNvPr id="13" name="Group 12"/>
            <p:cNvGrpSpPr/>
            <p:nvPr/>
          </p:nvGrpSpPr>
          <p:grpSpPr>
            <a:xfrm>
              <a:off x="1557120" y="4061377"/>
              <a:ext cx="607219" cy="757232"/>
              <a:chOff x="1812258" y="3119120"/>
              <a:chExt cx="607219" cy="757232"/>
            </a:xfrm>
          </p:grpSpPr>
          <p:sp>
            <p:nvSpPr>
              <p:cNvPr id="14" name="Rounded Rectangle 13"/>
              <p:cNvSpPr/>
              <p:nvPr/>
            </p:nvSpPr>
            <p:spPr>
              <a:xfrm>
                <a:off x="1812258" y="3119120"/>
                <a:ext cx="607219" cy="757232"/>
              </a:xfrm>
              <a:prstGeom prst="roundRect">
                <a:avLst>
                  <a:gd name="adj" fmla="val 4012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2032937" y="3586333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1859369" y="3329748"/>
                <a:ext cx="513456" cy="225830"/>
              </a:xfrm>
              <a:prstGeom prst="roundRect">
                <a:avLst>
                  <a:gd name="adj" fmla="val 16752"/>
                </a:avLst>
              </a:prstGeom>
              <a:solidFill>
                <a:srgbClr val="DAE3F3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</a:t>
                </a:r>
                <a:endPara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>
                <a:off x="1859369" y="3148680"/>
                <a:ext cx="513456" cy="146304"/>
              </a:xfrm>
              <a:prstGeom prst="roundRect">
                <a:avLst>
                  <a:gd name="adj" fmla="val 16752"/>
                </a:avLst>
              </a:prstGeom>
              <a:solidFill>
                <a:srgbClr val="FFF6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F/D</a:t>
                </a:r>
                <a:endPara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1993259" y="3614550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1953580" y="3640774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0" name="Rounded Rectangle 19"/>
              <p:cNvSpPr/>
              <p:nvPr/>
            </p:nvSpPr>
            <p:spPr>
              <a:xfrm>
                <a:off x="1914492" y="3671246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12" name="TextBox 111"/>
            <p:cNvSpPr txBox="1"/>
            <p:nvPr/>
          </p:nvSpPr>
          <p:spPr>
            <a:xfrm>
              <a:off x="1442926" y="4905351"/>
              <a:ext cx="817853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In Order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1328520" y="5270223"/>
              <a:ext cx="1107997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SIMD 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(DLP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16" name="Rectangle 115"/>
          <p:cNvSpPr/>
          <p:nvPr/>
        </p:nvSpPr>
        <p:spPr>
          <a:xfrm>
            <a:off x="9199069" y="2894909"/>
            <a:ext cx="2524968" cy="464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0000"/>
              </a:lnSpc>
              <a:spcBef>
                <a:spcPts val="1000"/>
              </a:spcBef>
              <a:buSzPct val="120000"/>
            </a:pPr>
            <a:r>
              <a:rPr lang="en-US" sz="2200" dirty="0" smtClean="0">
                <a:solidFill>
                  <a:prstClr val="black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</a:t>
            </a:r>
            <a:r>
              <a:rPr lang="en-US" sz="2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 is throughput!</a:t>
            </a:r>
            <a:endParaRPr lang="en-US" sz="22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2564106" y="3873718"/>
            <a:ext cx="2722128" cy="2316841"/>
            <a:chOff x="2564106" y="3873718"/>
            <a:chExt cx="2722128" cy="2316841"/>
          </a:xfrm>
        </p:grpSpPr>
        <p:grpSp>
          <p:nvGrpSpPr>
            <p:cNvPr id="48" name="Group 47"/>
            <p:cNvGrpSpPr/>
            <p:nvPr/>
          </p:nvGrpSpPr>
          <p:grpSpPr>
            <a:xfrm>
              <a:off x="3451225" y="3873718"/>
              <a:ext cx="1438450" cy="1262338"/>
              <a:chOff x="12094273" y="3769041"/>
              <a:chExt cx="1438450" cy="1262338"/>
            </a:xfrm>
          </p:grpSpPr>
          <p:sp>
            <p:nvSpPr>
              <p:cNvPr id="49" name="Rounded Rectangle 48"/>
              <p:cNvSpPr/>
              <p:nvPr/>
            </p:nvSpPr>
            <p:spPr>
              <a:xfrm>
                <a:off x="12094273" y="3785807"/>
                <a:ext cx="1438450" cy="1245572"/>
              </a:xfrm>
              <a:prstGeom prst="roundRect">
                <a:avLst>
                  <a:gd name="adj" fmla="val 4012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0" name="Rounded Rectangle 49"/>
              <p:cNvSpPr/>
              <p:nvPr/>
            </p:nvSpPr>
            <p:spPr>
              <a:xfrm>
                <a:off x="12734732" y="4699942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1" name="Rounded Rectangle 50"/>
              <p:cNvSpPr/>
              <p:nvPr/>
            </p:nvSpPr>
            <p:spPr>
              <a:xfrm>
                <a:off x="12169506" y="4443357"/>
                <a:ext cx="1296772" cy="225830"/>
              </a:xfrm>
              <a:prstGeom prst="roundRect">
                <a:avLst>
                  <a:gd name="adj" fmla="val 16752"/>
                </a:avLst>
              </a:prstGeom>
              <a:solidFill>
                <a:srgbClr val="DAE3F3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R</a:t>
                </a:r>
                <a:endPara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2" name="Rounded Rectangle 51"/>
              <p:cNvSpPr/>
              <p:nvPr/>
            </p:nvSpPr>
            <p:spPr>
              <a:xfrm>
                <a:off x="12561164" y="4262289"/>
                <a:ext cx="513456" cy="146304"/>
              </a:xfrm>
              <a:prstGeom prst="roundRect">
                <a:avLst>
                  <a:gd name="adj" fmla="val 16752"/>
                </a:avLst>
              </a:prstGeom>
              <a:solidFill>
                <a:srgbClr val="FFF6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F/D</a:t>
                </a:r>
                <a:endPara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3" name="Rounded Rectangle 52"/>
              <p:cNvSpPr/>
              <p:nvPr/>
            </p:nvSpPr>
            <p:spPr>
              <a:xfrm>
                <a:off x="12695054" y="4728159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4" name="Rounded Rectangle 53"/>
              <p:cNvSpPr/>
              <p:nvPr/>
            </p:nvSpPr>
            <p:spPr>
              <a:xfrm>
                <a:off x="12655375" y="4754383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5" name="Rounded Rectangle 54"/>
              <p:cNvSpPr/>
              <p:nvPr/>
            </p:nvSpPr>
            <p:spPr>
              <a:xfrm>
                <a:off x="12616287" y="4784855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A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7" name="Trapezoid 56"/>
              <p:cNvSpPr/>
              <p:nvPr/>
            </p:nvSpPr>
            <p:spPr>
              <a:xfrm flipV="1">
                <a:off x="12183571" y="4080983"/>
                <a:ext cx="1259854" cy="116309"/>
              </a:xfrm>
              <a:prstGeom prst="trapezoid">
                <a:avLst>
                  <a:gd name="adj" fmla="val 59121"/>
                </a:avLst>
              </a:prstGeom>
              <a:solidFill>
                <a:srgbClr val="FFD5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10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12172181" y="3866743"/>
                <a:ext cx="162913" cy="208822"/>
                <a:chOff x="6594641" y="3950265"/>
                <a:chExt cx="162913" cy="208822"/>
              </a:xfrm>
            </p:grpSpPr>
            <p:sp>
              <p:nvSpPr>
                <p:cNvPr id="58" name="Rectangle 57"/>
                <p:cNvSpPr/>
                <p:nvPr/>
              </p:nvSpPr>
              <p:spPr>
                <a:xfrm>
                  <a:off x="6594641" y="3950265"/>
                  <a:ext cx="16291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t0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cxnSp>
              <p:nvCxnSpPr>
                <p:cNvPr id="60" name="Straight Connector 59"/>
                <p:cNvCxnSpPr/>
                <p:nvPr/>
              </p:nvCxnSpPr>
              <p:spPr>
                <a:xfrm flipH="1">
                  <a:off x="6675611" y="4109084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/>
              <p:cNvGrpSpPr/>
              <p:nvPr/>
            </p:nvGrpSpPr>
            <p:grpSpPr>
              <a:xfrm>
                <a:off x="12387527" y="3873062"/>
                <a:ext cx="162913" cy="205212"/>
                <a:chOff x="6787577" y="3952812"/>
                <a:chExt cx="162913" cy="205212"/>
              </a:xfrm>
            </p:grpSpPr>
            <p:sp>
              <p:nvSpPr>
                <p:cNvPr id="59" name="Rectangle 58"/>
                <p:cNvSpPr/>
                <p:nvPr/>
              </p:nvSpPr>
              <p:spPr>
                <a:xfrm>
                  <a:off x="6787577" y="3952812"/>
                  <a:ext cx="16291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t1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cxnSp>
              <p:nvCxnSpPr>
                <p:cNvPr id="61" name="Straight Connector 60"/>
                <p:cNvCxnSpPr/>
                <p:nvPr/>
              </p:nvCxnSpPr>
              <p:spPr>
                <a:xfrm flipH="1">
                  <a:off x="6862564" y="4108021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2" name="Straight Connector 61"/>
              <p:cNvCxnSpPr/>
              <p:nvPr/>
            </p:nvCxnSpPr>
            <p:spPr>
              <a:xfrm flipH="1">
                <a:off x="12823800" y="4198602"/>
                <a:ext cx="486" cy="50003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5" name="Group 64"/>
              <p:cNvGrpSpPr/>
              <p:nvPr/>
            </p:nvGrpSpPr>
            <p:grpSpPr>
              <a:xfrm>
                <a:off x="13303365" y="3875102"/>
                <a:ext cx="162913" cy="205212"/>
                <a:chOff x="6787577" y="3952812"/>
                <a:chExt cx="162913" cy="205212"/>
              </a:xfrm>
            </p:grpSpPr>
            <p:sp>
              <p:nvSpPr>
                <p:cNvPr id="66" name="Rectangle 65"/>
                <p:cNvSpPr/>
                <p:nvPr/>
              </p:nvSpPr>
              <p:spPr>
                <a:xfrm>
                  <a:off x="6787577" y="3952812"/>
                  <a:ext cx="16291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err="1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tN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cxnSp>
              <p:nvCxnSpPr>
                <p:cNvPr id="67" name="Straight Connector 66"/>
                <p:cNvCxnSpPr/>
                <p:nvPr/>
              </p:nvCxnSpPr>
              <p:spPr>
                <a:xfrm flipH="1">
                  <a:off x="6862564" y="4108021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Group 67"/>
              <p:cNvGrpSpPr/>
              <p:nvPr/>
            </p:nvGrpSpPr>
            <p:grpSpPr>
              <a:xfrm>
                <a:off x="12940130" y="3875426"/>
                <a:ext cx="317864" cy="205212"/>
                <a:chOff x="6710102" y="3952812"/>
                <a:chExt cx="317864" cy="205212"/>
              </a:xfrm>
            </p:grpSpPr>
            <p:sp>
              <p:nvSpPr>
                <p:cNvPr id="69" name="Rectangle 68"/>
                <p:cNvSpPr/>
                <p:nvPr/>
              </p:nvSpPr>
              <p:spPr>
                <a:xfrm>
                  <a:off x="6710102" y="3952812"/>
                  <a:ext cx="317864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spAutoFit/>
                </a:bodyPr>
                <a:lstStyle/>
                <a:p>
                  <a:pPr lvl="0" algn="ctr"/>
                  <a:r>
                    <a:rPr lang="en-US" sz="1100" dirty="0" smtClean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tN-1</a:t>
                  </a:r>
                  <a:endParaRPr lang="en-US" sz="1100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>
                <a:xfrm flipH="1">
                  <a:off x="6862564" y="4108021"/>
                  <a:ext cx="486" cy="50003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1" name="TextBox 70"/>
              <p:cNvSpPr txBox="1"/>
              <p:nvPr/>
            </p:nvSpPr>
            <p:spPr>
              <a:xfrm>
                <a:off x="12599745" y="3769041"/>
                <a:ext cx="304892" cy="30777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…</a:t>
                </a:r>
              </a:p>
            </p:txBody>
          </p:sp>
        </p:grpSp>
        <p:sp>
          <p:nvSpPr>
            <p:cNvPr id="56" name="Right Arrow 55"/>
            <p:cNvSpPr/>
            <p:nvPr/>
          </p:nvSpPr>
          <p:spPr>
            <a:xfrm>
              <a:off x="2564106" y="4271664"/>
              <a:ext cx="533400" cy="413506"/>
            </a:xfrm>
            <a:prstGeom prst="rightArrow">
              <a:avLst/>
            </a:prstGeom>
            <a:solidFill>
              <a:srgbClr val="94A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3770535" y="5192603"/>
              <a:ext cx="817853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In Order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3656129" y="5557475"/>
              <a:ext cx="1107997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SIMD 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(DLP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3185979" y="5904327"/>
              <a:ext cx="2100255" cy="2862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SzPct val="120000"/>
              </a:pP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High Multi-Thread (TLP</a:t>
              </a:r>
              <a:r>
                <a:rPr lang="en-US" sz="14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19" name="Line Callout 1 (No Border) 118"/>
          <p:cNvSpPr/>
          <p:nvPr/>
        </p:nvSpPr>
        <p:spPr>
          <a:xfrm>
            <a:off x="5214934" y="3671193"/>
            <a:ext cx="2946085" cy="343769"/>
          </a:xfrm>
          <a:prstGeom prst="callout1">
            <a:avLst>
              <a:gd name="adj1" fmla="val 56748"/>
              <a:gd name="adj2" fmla="val 635"/>
              <a:gd name="adj3" fmla="val 89971"/>
              <a:gd name="adj4" fmla="val -1760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Many threads to hide latencies (8-16 in practice)</a:t>
            </a: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3" name="Line Callout 1 (No Border) 122"/>
          <p:cNvSpPr/>
          <p:nvPr/>
        </p:nvSpPr>
        <p:spPr>
          <a:xfrm>
            <a:off x="5073503" y="4248770"/>
            <a:ext cx="3417040" cy="954342"/>
          </a:xfrm>
          <a:prstGeom prst="callout1">
            <a:avLst>
              <a:gd name="adj1" fmla="val 56748"/>
              <a:gd name="adj2" fmla="val 635"/>
              <a:gd name="adj3" fmla="val 46402"/>
              <a:gd name="adj4" fmla="val -93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Large register file to keep registers of all the thread</a:t>
            </a: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792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16" grpId="0"/>
      <p:bldP spid="119" grpId="0" animBg="1"/>
      <p:bldP spid="12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GPU Evolution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(toward GPGPU)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88580"/>
            <a:ext cx="10515600" cy="2154069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200" dirty="0" smtClean="0"/>
              <a:t>Impossible to </a:t>
            </a:r>
            <a:r>
              <a:rPr lang="en-US" sz="2200" dirty="0" smtClean="0"/>
              <a:t>create </a:t>
            </a:r>
            <a:r>
              <a:rPr lang="en-US" sz="2200" dirty="0" smtClean="0"/>
              <a:t>special HW for all the demanded rendering functionality </a:t>
            </a:r>
            <a:r>
              <a:rPr lang="en-US" sz="2200" dirty="0" smtClean="0">
                <a:latin typeface="+mn-lt"/>
                <a:cs typeface="Calibri" panose="020F0502020204030204" pitchFamily="34" charset="0"/>
              </a:rPr>
              <a:t>→</a:t>
            </a:r>
            <a:r>
              <a:rPr lang="en-US" sz="2200" dirty="0" smtClean="0">
                <a:cs typeface="Calibri" panose="020F0502020204030204" pitchFamily="34" charset="0"/>
              </a:rPr>
              <a:t> </a:t>
            </a:r>
            <a:r>
              <a:rPr lang="en-US" sz="2200" dirty="0"/>
              <a:t>p</a:t>
            </a:r>
            <a:r>
              <a:rPr lang="en-US" sz="2200" dirty="0" smtClean="0"/>
              <a:t>rogrammability is needed</a:t>
            </a:r>
          </a:p>
          <a:p>
            <a:pPr>
              <a:lnSpc>
                <a:spcPct val="110000"/>
              </a:lnSpc>
            </a:pPr>
            <a:r>
              <a:rPr lang="en-US" sz="2200" dirty="0" smtClean="0"/>
              <a:t>What is a typical rendering task?</a:t>
            </a:r>
          </a:p>
          <a:p>
            <a:pPr lvl="1">
              <a:lnSpc>
                <a:spcPct val="110000"/>
              </a:lnSpc>
            </a:pPr>
            <a:r>
              <a:rPr lang="en-US" sz="1800" dirty="0" smtClean="0"/>
              <a:t>the same actions on multiple independent elements (e.g., turn pixels color to gray)</a:t>
            </a:r>
          </a:p>
          <a:p>
            <a:pPr lvl="1">
              <a:lnSpc>
                <a:spcPct val="110000"/>
              </a:lnSpc>
            </a:pPr>
            <a:r>
              <a:rPr lang="en-US" sz="1800" dirty="0" smtClean="0"/>
              <a:t>processing time of a single element is not important, only total time matter </a:t>
            </a:r>
          </a:p>
          <a:p>
            <a:pPr lvl="1"/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CoreHard</a:t>
            </a:r>
            <a:r>
              <a:rPr lang="en-US" dirty="0" smtClean="0"/>
              <a:t>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16</a:t>
            </a:fld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 flipH="1">
            <a:off x="6055201" y="3840378"/>
            <a:ext cx="2312834" cy="1372150"/>
            <a:chOff x="3344254" y="3968277"/>
            <a:chExt cx="2312834" cy="1372150"/>
          </a:xfrm>
        </p:grpSpPr>
        <p:sp>
          <p:nvSpPr>
            <p:cNvPr id="11" name="Rounded Rectangle 10"/>
            <p:cNvSpPr/>
            <p:nvPr/>
          </p:nvSpPr>
          <p:spPr>
            <a:xfrm>
              <a:off x="3344254" y="3968277"/>
              <a:ext cx="2312834" cy="1372150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3414562" y="4049275"/>
              <a:ext cx="774882" cy="1210154"/>
            </a:xfrm>
            <a:prstGeom prst="roundRect">
              <a:avLst>
                <a:gd name="adj" fmla="val 731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Graphic Pipeline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3" name="Trapezoid 72"/>
            <p:cNvSpPr/>
            <p:nvPr/>
          </p:nvSpPr>
          <p:spPr>
            <a:xfrm rot="5400000" flipV="1">
              <a:off x="3799693" y="4587739"/>
              <a:ext cx="1259854" cy="116309"/>
            </a:xfrm>
            <a:prstGeom prst="trapezoid">
              <a:avLst>
                <a:gd name="adj" fmla="val 59121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79" name="Group 78"/>
            <p:cNvGrpSpPr/>
            <p:nvPr/>
          </p:nvGrpSpPr>
          <p:grpSpPr>
            <a:xfrm>
              <a:off x="4580602" y="4045707"/>
              <a:ext cx="1001253" cy="169134"/>
              <a:chOff x="4580602" y="3486907"/>
              <a:chExt cx="1001253" cy="169134"/>
            </a:xfrm>
          </p:grpSpPr>
          <p:sp>
            <p:nvSpPr>
              <p:cNvPr id="72" name="Rounded Rectangle 71"/>
              <p:cNvSpPr/>
              <p:nvPr/>
            </p:nvSpPr>
            <p:spPr>
              <a:xfrm>
                <a:off x="4580602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74" name="Rounded Rectangle 73"/>
              <p:cNvSpPr/>
              <p:nvPr/>
            </p:nvSpPr>
            <p:spPr>
              <a:xfrm>
                <a:off x="4835390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75" name="Rounded Rectangle 74"/>
              <p:cNvSpPr/>
              <p:nvPr/>
            </p:nvSpPr>
            <p:spPr>
              <a:xfrm>
                <a:off x="5090178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76" name="Rounded Rectangle 75"/>
              <p:cNvSpPr/>
              <p:nvPr/>
            </p:nvSpPr>
            <p:spPr>
              <a:xfrm>
                <a:off x="5344966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4580602" y="4244821"/>
              <a:ext cx="1001253" cy="169134"/>
              <a:chOff x="4580602" y="3486907"/>
              <a:chExt cx="1001253" cy="169134"/>
            </a:xfrm>
          </p:grpSpPr>
          <p:sp>
            <p:nvSpPr>
              <p:cNvPr id="81" name="Rounded Rectangle 80"/>
              <p:cNvSpPr/>
              <p:nvPr/>
            </p:nvSpPr>
            <p:spPr>
              <a:xfrm>
                <a:off x="4580602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82" name="Rounded Rectangle 81"/>
              <p:cNvSpPr/>
              <p:nvPr/>
            </p:nvSpPr>
            <p:spPr>
              <a:xfrm>
                <a:off x="4835390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83" name="Rounded Rectangle 82"/>
              <p:cNvSpPr/>
              <p:nvPr/>
            </p:nvSpPr>
            <p:spPr>
              <a:xfrm>
                <a:off x="5090178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84" name="Rounded Rectangle 83"/>
              <p:cNvSpPr/>
              <p:nvPr/>
            </p:nvSpPr>
            <p:spPr>
              <a:xfrm>
                <a:off x="5344966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4580602" y="4443935"/>
              <a:ext cx="1001253" cy="169134"/>
              <a:chOff x="4580602" y="3486907"/>
              <a:chExt cx="1001253" cy="169134"/>
            </a:xfrm>
          </p:grpSpPr>
          <p:sp>
            <p:nvSpPr>
              <p:cNvPr id="86" name="Rounded Rectangle 85"/>
              <p:cNvSpPr/>
              <p:nvPr/>
            </p:nvSpPr>
            <p:spPr>
              <a:xfrm>
                <a:off x="4580602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87" name="Rounded Rectangle 86"/>
              <p:cNvSpPr/>
              <p:nvPr/>
            </p:nvSpPr>
            <p:spPr>
              <a:xfrm>
                <a:off x="4835390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88" name="Rounded Rectangle 87"/>
              <p:cNvSpPr/>
              <p:nvPr/>
            </p:nvSpPr>
            <p:spPr>
              <a:xfrm>
                <a:off x="5090178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89" name="Rounded Rectangle 88"/>
              <p:cNvSpPr/>
              <p:nvPr/>
            </p:nvSpPr>
            <p:spPr>
              <a:xfrm>
                <a:off x="5344966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4580602" y="4643049"/>
              <a:ext cx="1001253" cy="169134"/>
              <a:chOff x="4580602" y="3486907"/>
              <a:chExt cx="1001253" cy="169134"/>
            </a:xfrm>
          </p:grpSpPr>
          <p:sp>
            <p:nvSpPr>
              <p:cNvPr id="91" name="Rounded Rectangle 90"/>
              <p:cNvSpPr/>
              <p:nvPr/>
            </p:nvSpPr>
            <p:spPr>
              <a:xfrm>
                <a:off x="4580602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4835390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5090178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94" name="Rounded Rectangle 93"/>
              <p:cNvSpPr/>
              <p:nvPr/>
            </p:nvSpPr>
            <p:spPr>
              <a:xfrm>
                <a:off x="5344966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1" name="Group 100"/>
            <p:cNvGrpSpPr/>
            <p:nvPr/>
          </p:nvGrpSpPr>
          <p:grpSpPr>
            <a:xfrm>
              <a:off x="4580602" y="4842163"/>
              <a:ext cx="1001253" cy="169134"/>
              <a:chOff x="4580602" y="3486907"/>
              <a:chExt cx="1001253" cy="169134"/>
            </a:xfrm>
          </p:grpSpPr>
          <p:sp>
            <p:nvSpPr>
              <p:cNvPr id="102" name="Rounded Rectangle 101"/>
              <p:cNvSpPr/>
              <p:nvPr/>
            </p:nvSpPr>
            <p:spPr>
              <a:xfrm>
                <a:off x="4580602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3" name="Rounded Rectangle 102"/>
              <p:cNvSpPr/>
              <p:nvPr/>
            </p:nvSpPr>
            <p:spPr>
              <a:xfrm>
                <a:off x="4835390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5090178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5" name="Rounded Rectangle 104"/>
              <p:cNvSpPr/>
              <p:nvPr/>
            </p:nvSpPr>
            <p:spPr>
              <a:xfrm>
                <a:off x="5344966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4580602" y="5041275"/>
              <a:ext cx="1001253" cy="169134"/>
              <a:chOff x="4580602" y="3486907"/>
              <a:chExt cx="1001253" cy="169134"/>
            </a:xfrm>
          </p:grpSpPr>
          <p:sp>
            <p:nvSpPr>
              <p:cNvPr id="107" name="Rounded Rectangle 106"/>
              <p:cNvSpPr/>
              <p:nvPr/>
            </p:nvSpPr>
            <p:spPr>
              <a:xfrm>
                <a:off x="4580602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8" name="Rounded Rectangle 107"/>
              <p:cNvSpPr/>
              <p:nvPr/>
            </p:nvSpPr>
            <p:spPr>
              <a:xfrm>
                <a:off x="4835390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9" name="Rounded Rectangle 108"/>
              <p:cNvSpPr/>
              <p:nvPr/>
            </p:nvSpPr>
            <p:spPr>
              <a:xfrm>
                <a:off x="5090178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10" name="Rounded Rectangle 109"/>
              <p:cNvSpPr/>
              <p:nvPr/>
            </p:nvSpPr>
            <p:spPr>
              <a:xfrm>
                <a:off x="5344966" y="3486907"/>
                <a:ext cx="236889" cy="169134"/>
              </a:xfrm>
              <a:prstGeom prst="roundRect">
                <a:avLst>
                  <a:gd name="adj" fmla="val 16752"/>
                </a:avLst>
              </a:prstGeom>
              <a:solidFill>
                <a:srgbClr val="E5FFD5"/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cxnSp>
          <p:nvCxnSpPr>
            <p:cNvPr id="111" name="Straight Connector 110"/>
            <p:cNvCxnSpPr/>
            <p:nvPr/>
          </p:nvCxnSpPr>
          <p:spPr>
            <a:xfrm>
              <a:off x="4189444" y="4244821"/>
              <a:ext cx="173315" cy="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/>
          </p:nvCxnSpPr>
          <p:spPr>
            <a:xfrm>
              <a:off x="4189444" y="4672061"/>
              <a:ext cx="173315" cy="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>
              <a:off x="4189443" y="5070841"/>
              <a:ext cx="173315" cy="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 flipH="1">
            <a:off x="3497273" y="3904661"/>
            <a:ext cx="2602992" cy="1225296"/>
            <a:chOff x="10933397" y="3795430"/>
            <a:chExt cx="2602992" cy="1225296"/>
          </a:xfrm>
        </p:grpSpPr>
        <p:sp>
          <p:nvSpPr>
            <p:cNvPr id="120" name="Freeform 119"/>
            <p:cNvSpPr/>
            <p:nvPr/>
          </p:nvSpPr>
          <p:spPr>
            <a:xfrm>
              <a:off x="10945589" y="4569622"/>
              <a:ext cx="2578608" cy="451104"/>
            </a:xfrm>
            <a:custGeom>
              <a:avLst/>
              <a:gdLst>
                <a:gd name="connsiteX0" fmla="*/ 0 w 2578608"/>
                <a:gd name="connsiteY0" fmla="*/ 0 h 451104"/>
                <a:gd name="connsiteX1" fmla="*/ 201168 w 2578608"/>
                <a:gd name="connsiteY1" fmla="*/ 6096 h 451104"/>
                <a:gd name="connsiteX2" fmla="*/ 2578608 w 2578608"/>
                <a:gd name="connsiteY2" fmla="*/ 451104 h 451104"/>
                <a:gd name="connsiteX3" fmla="*/ 1176528 w 2578608"/>
                <a:gd name="connsiteY3" fmla="*/ 451104 h 451104"/>
                <a:gd name="connsiteX4" fmla="*/ 0 w 2578608"/>
                <a:gd name="connsiteY4" fmla="*/ 0 h 451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8608" h="451104">
                  <a:moveTo>
                    <a:pt x="0" y="0"/>
                  </a:moveTo>
                  <a:lnTo>
                    <a:pt x="201168" y="6096"/>
                  </a:lnTo>
                  <a:lnTo>
                    <a:pt x="2578608" y="451104"/>
                  </a:lnTo>
                  <a:lnTo>
                    <a:pt x="1176528" y="451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FFD5">
                <a:alpha val="1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7" name="Freeform 116"/>
            <p:cNvSpPr/>
            <p:nvPr/>
          </p:nvSpPr>
          <p:spPr>
            <a:xfrm>
              <a:off x="10933397" y="3807622"/>
              <a:ext cx="1188720" cy="1213104"/>
            </a:xfrm>
            <a:custGeom>
              <a:avLst/>
              <a:gdLst>
                <a:gd name="connsiteX0" fmla="*/ 0 w 1188720"/>
                <a:gd name="connsiteY0" fmla="*/ 762000 h 1213104"/>
                <a:gd name="connsiteX1" fmla="*/ 1188720 w 1188720"/>
                <a:gd name="connsiteY1" fmla="*/ 1213104 h 1213104"/>
                <a:gd name="connsiteX2" fmla="*/ 1182624 w 1188720"/>
                <a:gd name="connsiteY2" fmla="*/ 0 h 1213104"/>
                <a:gd name="connsiteX3" fmla="*/ 6096 w 1188720"/>
                <a:gd name="connsiteY3" fmla="*/ 609600 h 1213104"/>
                <a:gd name="connsiteX4" fmla="*/ 0 w 1188720"/>
                <a:gd name="connsiteY4" fmla="*/ 762000 h 121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8720" h="1213104">
                  <a:moveTo>
                    <a:pt x="0" y="762000"/>
                  </a:moveTo>
                  <a:lnTo>
                    <a:pt x="1188720" y="1213104"/>
                  </a:lnTo>
                  <a:lnTo>
                    <a:pt x="1182624" y="0"/>
                  </a:lnTo>
                  <a:lnTo>
                    <a:pt x="6096" y="609600"/>
                  </a:lnTo>
                  <a:lnTo>
                    <a:pt x="0" y="762000"/>
                  </a:lnTo>
                  <a:close/>
                </a:path>
              </a:pathLst>
            </a:custGeom>
            <a:solidFill>
              <a:srgbClr val="E5FFD5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8" name="Freeform 117"/>
            <p:cNvSpPr/>
            <p:nvPr/>
          </p:nvSpPr>
          <p:spPr>
            <a:xfrm>
              <a:off x="10945589" y="3795430"/>
              <a:ext cx="2590800" cy="621792"/>
            </a:xfrm>
            <a:custGeom>
              <a:avLst/>
              <a:gdLst>
                <a:gd name="connsiteX0" fmla="*/ 0 w 2590800"/>
                <a:gd name="connsiteY0" fmla="*/ 609600 h 621792"/>
                <a:gd name="connsiteX1" fmla="*/ 1170432 w 2590800"/>
                <a:gd name="connsiteY1" fmla="*/ 12192 h 621792"/>
                <a:gd name="connsiteX2" fmla="*/ 2590800 w 2590800"/>
                <a:gd name="connsiteY2" fmla="*/ 0 h 621792"/>
                <a:gd name="connsiteX3" fmla="*/ 201168 w 2590800"/>
                <a:gd name="connsiteY3" fmla="*/ 621792 h 621792"/>
                <a:gd name="connsiteX4" fmla="*/ 0 w 2590800"/>
                <a:gd name="connsiteY4" fmla="*/ 609600 h 62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0800" h="621792">
                  <a:moveTo>
                    <a:pt x="0" y="609600"/>
                  </a:moveTo>
                  <a:lnTo>
                    <a:pt x="1170432" y="12192"/>
                  </a:lnTo>
                  <a:lnTo>
                    <a:pt x="2590800" y="0"/>
                  </a:lnTo>
                  <a:lnTo>
                    <a:pt x="201168" y="621792"/>
                  </a:lnTo>
                  <a:lnTo>
                    <a:pt x="0" y="609600"/>
                  </a:lnTo>
                  <a:close/>
                </a:path>
              </a:pathLst>
            </a:custGeom>
            <a:solidFill>
              <a:srgbClr val="E5FFD5">
                <a:alpha val="1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22" name="TextBox 121"/>
          <p:cNvSpPr txBox="1"/>
          <p:nvPr/>
        </p:nvSpPr>
        <p:spPr>
          <a:xfrm>
            <a:off x="6525372" y="5223619"/>
            <a:ext cx="1372492" cy="60016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spcBef>
                <a:spcPts val="6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Programmable</a:t>
            </a:r>
          </a:p>
          <a:p>
            <a:pPr algn="ctr">
              <a:spcBef>
                <a:spcPts val="6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400" dirty="0" err="1" smtClean="0">
                <a:latin typeface="Roboto" panose="02000000000000000000" pitchFamily="2" charset="0"/>
                <a:ea typeface="Roboto" panose="02000000000000000000" pitchFamily="2" charset="0"/>
              </a:rPr>
              <a:t>Shaders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957207" y="2547687"/>
            <a:ext cx="1766830" cy="4647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10000"/>
              </a:lnSpc>
              <a:spcBef>
                <a:spcPts val="1000"/>
              </a:spcBef>
              <a:buSzPct val="120000"/>
            </a:pPr>
            <a:r>
              <a:rPr lang="en-US" sz="2200" dirty="0" smtClean="0">
                <a:solidFill>
                  <a:prstClr val="black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</a:t>
            </a:r>
            <a:r>
              <a:rPr lang="en-US" sz="2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 is SIMD!</a:t>
            </a:r>
            <a:endParaRPr lang="en-US" sz="22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9199069" y="2894909"/>
            <a:ext cx="2524968" cy="464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0000"/>
              </a:lnSpc>
              <a:spcBef>
                <a:spcPts val="1000"/>
              </a:spcBef>
              <a:buSzPct val="120000"/>
            </a:pPr>
            <a:r>
              <a:rPr lang="en-US" sz="2200" dirty="0" smtClean="0">
                <a:solidFill>
                  <a:prstClr val="black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</a:t>
            </a:r>
            <a:r>
              <a:rPr lang="en-US" sz="2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 is throughput!</a:t>
            </a:r>
            <a:endParaRPr lang="en-US" sz="22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1557120" y="4061377"/>
            <a:ext cx="607219" cy="757232"/>
            <a:chOff x="1812258" y="3119120"/>
            <a:chExt cx="607219" cy="757232"/>
          </a:xfrm>
        </p:grpSpPr>
        <p:sp>
          <p:nvSpPr>
            <p:cNvPr id="98" name="Rounded Rectangle 97"/>
            <p:cNvSpPr/>
            <p:nvPr/>
          </p:nvSpPr>
          <p:spPr>
            <a:xfrm>
              <a:off x="1812258" y="3119120"/>
              <a:ext cx="607219" cy="757232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9" name="Rounded Rectangle 98"/>
            <p:cNvSpPr/>
            <p:nvPr/>
          </p:nvSpPr>
          <p:spPr>
            <a:xfrm>
              <a:off x="2032937" y="3586333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0" name="Rounded Rectangle 99"/>
            <p:cNvSpPr/>
            <p:nvPr/>
          </p:nvSpPr>
          <p:spPr>
            <a:xfrm>
              <a:off x="1859369" y="3329748"/>
              <a:ext cx="513456" cy="225830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1859369" y="3148680"/>
              <a:ext cx="513456" cy="14630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4" name="Rounded Rectangle 123"/>
            <p:cNvSpPr/>
            <p:nvPr/>
          </p:nvSpPr>
          <p:spPr>
            <a:xfrm>
              <a:off x="1993259" y="3614550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5" name="Rounded Rectangle 124"/>
            <p:cNvSpPr/>
            <p:nvPr/>
          </p:nvSpPr>
          <p:spPr>
            <a:xfrm>
              <a:off x="1953580" y="3640774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6" name="Rounded Rectangle 125"/>
            <p:cNvSpPr/>
            <p:nvPr/>
          </p:nvSpPr>
          <p:spPr>
            <a:xfrm>
              <a:off x="1914492" y="3671246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3451225" y="3873718"/>
            <a:ext cx="1438450" cy="1262338"/>
            <a:chOff x="12094273" y="3769041"/>
            <a:chExt cx="1438450" cy="1262338"/>
          </a:xfrm>
        </p:grpSpPr>
        <p:sp>
          <p:nvSpPr>
            <p:cNvPr id="128" name="Rounded Rectangle 127"/>
            <p:cNvSpPr/>
            <p:nvPr/>
          </p:nvSpPr>
          <p:spPr>
            <a:xfrm>
              <a:off x="12094273" y="3785807"/>
              <a:ext cx="1438450" cy="1245572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9" name="Rounded Rectangle 128"/>
            <p:cNvSpPr/>
            <p:nvPr/>
          </p:nvSpPr>
          <p:spPr>
            <a:xfrm>
              <a:off x="12734732" y="4699942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0" name="Rounded Rectangle 129"/>
            <p:cNvSpPr/>
            <p:nvPr/>
          </p:nvSpPr>
          <p:spPr>
            <a:xfrm>
              <a:off x="12169506" y="4443357"/>
              <a:ext cx="1296772" cy="225830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1" name="Rounded Rectangle 130"/>
            <p:cNvSpPr/>
            <p:nvPr/>
          </p:nvSpPr>
          <p:spPr>
            <a:xfrm>
              <a:off x="12561164" y="4262289"/>
              <a:ext cx="513456" cy="14630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2" name="Rounded Rectangle 131"/>
            <p:cNvSpPr/>
            <p:nvPr/>
          </p:nvSpPr>
          <p:spPr>
            <a:xfrm>
              <a:off x="12695054" y="4728159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3" name="Rounded Rectangle 132"/>
            <p:cNvSpPr/>
            <p:nvPr/>
          </p:nvSpPr>
          <p:spPr>
            <a:xfrm>
              <a:off x="12655375" y="4754383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4" name="Rounded Rectangle 133"/>
            <p:cNvSpPr/>
            <p:nvPr/>
          </p:nvSpPr>
          <p:spPr>
            <a:xfrm>
              <a:off x="12616287" y="4784855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5" name="Trapezoid 134"/>
            <p:cNvSpPr/>
            <p:nvPr/>
          </p:nvSpPr>
          <p:spPr>
            <a:xfrm flipV="1">
              <a:off x="12183571" y="4080983"/>
              <a:ext cx="1259854" cy="116309"/>
            </a:xfrm>
            <a:prstGeom prst="trapezoid">
              <a:avLst>
                <a:gd name="adj" fmla="val 59121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136" name="Group 135"/>
            <p:cNvGrpSpPr/>
            <p:nvPr/>
          </p:nvGrpSpPr>
          <p:grpSpPr>
            <a:xfrm>
              <a:off x="12172181" y="3866743"/>
              <a:ext cx="162913" cy="208822"/>
              <a:chOff x="6594641" y="3950265"/>
              <a:chExt cx="162913" cy="208822"/>
            </a:xfrm>
          </p:grpSpPr>
          <p:sp>
            <p:nvSpPr>
              <p:cNvPr id="148" name="Rectangle 147"/>
              <p:cNvSpPr/>
              <p:nvPr/>
            </p:nvSpPr>
            <p:spPr>
              <a:xfrm>
                <a:off x="6594641" y="3950265"/>
                <a:ext cx="162913" cy="169277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t0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cxnSp>
            <p:nvCxnSpPr>
              <p:cNvPr id="149" name="Straight Connector 148"/>
              <p:cNvCxnSpPr/>
              <p:nvPr/>
            </p:nvCxnSpPr>
            <p:spPr>
              <a:xfrm flipH="1">
                <a:off x="6675611" y="4109084"/>
                <a:ext cx="486" cy="50003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Group 136"/>
            <p:cNvGrpSpPr/>
            <p:nvPr/>
          </p:nvGrpSpPr>
          <p:grpSpPr>
            <a:xfrm>
              <a:off x="12387527" y="3873062"/>
              <a:ext cx="162913" cy="205212"/>
              <a:chOff x="6787577" y="3952812"/>
              <a:chExt cx="162913" cy="205212"/>
            </a:xfrm>
          </p:grpSpPr>
          <p:sp>
            <p:nvSpPr>
              <p:cNvPr id="146" name="Rectangle 145"/>
              <p:cNvSpPr/>
              <p:nvPr/>
            </p:nvSpPr>
            <p:spPr>
              <a:xfrm>
                <a:off x="6787577" y="3952812"/>
                <a:ext cx="162913" cy="169277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t1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cxnSp>
            <p:nvCxnSpPr>
              <p:cNvPr id="147" name="Straight Connector 146"/>
              <p:cNvCxnSpPr/>
              <p:nvPr/>
            </p:nvCxnSpPr>
            <p:spPr>
              <a:xfrm flipH="1">
                <a:off x="6862564" y="4108021"/>
                <a:ext cx="486" cy="50003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8" name="Straight Connector 137"/>
            <p:cNvCxnSpPr/>
            <p:nvPr/>
          </p:nvCxnSpPr>
          <p:spPr>
            <a:xfrm flipH="1">
              <a:off x="12823800" y="4198602"/>
              <a:ext cx="486" cy="50003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9" name="Group 138"/>
            <p:cNvGrpSpPr/>
            <p:nvPr/>
          </p:nvGrpSpPr>
          <p:grpSpPr>
            <a:xfrm>
              <a:off x="13303365" y="3875102"/>
              <a:ext cx="162913" cy="205212"/>
              <a:chOff x="6787577" y="3952812"/>
              <a:chExt cx="162913" cy="205212"/>
            </a:xfrm>
          </p:grpSpPr>
          <p:sp>
            <p:nvSpPr>
              <p:cNvPr id="144" name="Rectangle 143"/>
              <p:cNvSpPr/>
              <p:nvPr/>
            </p:nvSpPr>
            <p:spPr>
              <a:xfrm>
                <a:off x="6787577" y="3952812"/>
                <a:ext cx="162913" cy="169277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err="1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tN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cxnSp>
            <p:nvCxnSpPr>
              <p:cNvPr id="145" name="Straight Connector 144"/>
              <p:cNvCxnSpPr/>
              <p:nvPr/>
            </p:nvCxnSpPr>
            <p:spPr>
              <a:xfrm flipH="1">
                <a:off x="6862564" y="4108021"/>
                <a:ext cx="486" cy="50003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Group 139"/>
            <p:cNvGrpSpPr/>
            <p:nvPr/>
          </p:nvGrpSpPr>
          <p:grpSpPr>
            <a:xfrm>
              <a:off x="12940130" y="3875426"/>
              <a:ext cx="317864" cy="205212"/>
              <a:chOff x="6710102" y="3952812"/>
              <a:chExt cx="317864" cy="205212"/>
            </a:xfrm>
          </p:grpSpPr>
          <p:sp>
            <p:nvSpPr>
              <p:cNvPr id="142" name="Rectangle 141"/>
              <p:cNvSpPr/>
              <p:nvPr/>
            </p:nvSpPr>
            <p:spPr>
              <a:xfrm>
                <a:off x="6710102" y="3952812"/>
                <a:ext cx="317864" cy="169277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lvl="0" algn="ctr"/>
                <a:r>
                  <a:rPr lang="en-US" sz="11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tN-1</a:t>
                </a:r>
                <a:endParaRPr lang="en-US" sz="11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cxnSp>
            <p:nvCxnSpPr>
              <p:cNvPr id="143" name="Straight Connector 142"/>
              <p:cNvCxnSpPr/>
              <p:nvPr/>
            </p:nvCxnSpPr>
            <p:spPr>
              <a:xfrm flipH="1">
                <a:off x="6862564" y="4108021"/>
                <a:ext cx="486" cy="50003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extBox 140"/>
            <p:cNvSpPr txBox="1"/>
            <p:nvPr/>
          </p:nvSpPr>
          <p:spPr>
            <a:xfrm>
              <a:off x="12599745" y="3769041"/>
              <a:ext cx="304892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…</a:t>
              </a:r>
            </a:p>
          </p:txBody>
        </p:sp>
      </p:grpSp>
      <p:sp>
        <p:nvSpPr>
          <p:cNvPr id="150" name="TextBox 149"/>
          <p:cNvSpPr txBox="1"/>
          <p:nvPr/>
        </p:nvSpPr>
        <p:spPr>
          <a:xfrm>
            <a:off x="1442926" y="4905351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1328520" y="5270223"/>
            <a:ext cx="1107997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2" name="Right Arrow 151"/>
          <p:cNvSpPr/>
          <p:nvPr/>
        </p:nvSpPr>
        <p:spPr>
          <a:xfrm>
            <a:off x="2564106" y="4271664"/>
            <a:ext cx="533400" cy="413506"/>
          </a:xfrm>
          <a:prstGeom prst="rightArrow">
            <a:avLst/>
          </a:prstGeom>
          <a:solidFill>
            <a:srgbClr val="94A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3770535" y="5192603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3656129" y="5557475"/>
            <a:ext cx="1107997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3185979" y="5904327"/>
            <a:ext cx="2100255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High Multi-Thread (TLP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9387780" y="3822643"/>
            <a:ext cx="2319588" cy="2197848"/>
            <a:chOff x="9387780" y="3822643"/>
            <a:chExt cx="2319588" cy="219784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03065" y="3863244"/>
              <a:ext cx="2106225" cy="202533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11353800" y="3822643"/>
              <a:ext cx="353568" cy="212151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5000"/>
                  </a:schemeClr>
                </a:gs>
                <a:gs pos="5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6" name="Rectangle 155"/>
            <p:cNvSpPr/>
            <p:nvPr/>
          </p:nvSpPr>
          <p:spPr>
            <a:xfrm rot="5400000">
              <a:off x="10271751" y="4782952"/>
              <a:ext cx="353568" cy="212151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5000"/>
                  </a:schemeClr>
                </a:gs>
                <a:gs pos="5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9656773" y="3427569"/>
            <a:ext cx="431800" cy="509431"/>
            <a:chOff x="9656773" y="3427569"/>
            <a:chExt cx="431800" cy="509431"/>
          </a:xfrm>
        </p:grpSpPr>
        <p:sp>
          <p:nvSpPr>
            <p:cNvPr id="158" name="Rectangle 157"/>
            <p:cNvSpPr/>
            <p:nvPr/>
          </p:nvSpPr>
          <p:spPr>
            <a:xfrm>
              <a:off x="9715186" y="3863244"/>
              <a:ext cx="314975" cy="7375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9" name="Line Callout 1 (No Border) 158"/>
            <p:cNvSpPr/>
            <p:nvPr/>
          </p:nvSpPr>
          <p:spPr>
            <a:xfrm flipH="1">
              <a:off x="9656773" y="3427569"/>
              <a:ext cx="431800" cy="343769"/>
            </a:xfrm>
            <a:prstGeom prst="callout1">
              <a:avLst>
                <a:gd name="adj1" fmla="val 93691"/>
                <a:gd name="adj2" fmla="val 50047"/>
                <a:gd name="adj3" fmla="val 121003"/>
                <a:gd name="adj4" fmla="val 49456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t1</a:t>
              </a:r>
              <a:endPara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9344652" y="3423614"/>
            <a:ext cx="431800" cy="513386"/>
            <a:chOff x="9344652" y="3423614"/>
            <a:chExt cx="431800" cy="513386"/>
          </a:xfrm>
        </p:grpSpPr>
        <p:sp>
          <p:nvSpPr>
            <p:cNvPr id="24" name="Rectangle 23"/>
            <p:cNvSpPr/>
            <p:nvPr/>
          </p:nvSpPr>
          <p:spPr>
            <a:xfrm>
              <a:off x="9403065" y="3863244"/>
              <a:ext cx="314975" cy="7375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0" name="Line Callout 1 (No Border) 159"/>
            <p:cNvSpPr/>
            <p:nvPr/>
          </p:nvSpPr>
          <p:spPr>
            <a:xfrm flipH="1">
              <a:off x="9344652" y="3423614"/>
              <a:ext cx="431800" cy="343769"/>
            </a:xfrm>
            <a:prstGeom prst="callout1">
              <a:avLst>
                <a:gd name="adj1" fmla="val 93691"/>
                <a:gd name="adj2" fmla="val 50047"/>
                <a:gd name="adj3" fmla="val 121003"/>
                <a:gd name="adj4" fmla="val 49456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t0</a:t>
              </a:r>
              <a:endPara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9971712" y="3412295"/>
            <a:ext cx="716629" cy="524705"/>
            <a:chOff x="9971712" y="3412295"/>
            <a:chExt cx="716629" cy="524705"/>
          </a:xfrm>
        </p:grpSpPr>
        <p:sp>
          <p:nvSpPr>
            <p:cNvPr id="161" name="Rectangle 160"/>
            <p:cNvSpPr/>
            <p:nvPr/>
          </p:nvSpPr>
          <p:spPr>
            <a:xfrm>
              <a:off x="10030125" y="3863244"/>
              <a:ext cx="314975" cy="7375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2" name="Line Callout 1 (No Border) 161"/>
            <p:cNvSpPr/>
            <p:nvPr/>
          </p:nvSpPr>
          <p:spPr>
            <a:xfrm flipH="1">
              <a:off x="9971712" y="3427569"/>
              <a:ext cx="431800" cy="343769"/>
            </a:xfrm>
            <a:prstGeom prst="callout1">
              <a:avLst>
                <a:gd name="adj1" fmla="val 93691"/>
                <a:gd name="adj2" fmla="val 50047"/>
                <a:gd name="adj3" fmla="val 121003"/>
                <a:gd name="adj4" fmla="val 49456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t2</a:t>
              </a:r>
              <a:endPara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0332153" y="3412295"/>
              <a:ext cx="356188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…</a:t>
              </a:r>
              <a:endParaRPr lang="en-US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8911426" y="3890378"/>
            <a:ext cx="1953372" cy="533884"/>
            <a:chOff x="8911426" y="3890378"/>
            <a:chExt cx="1953372" cy="533884"/>
          </a:xfrm>
        </p:grpSpPr>
        <p:sp>
          <p:nvSpPr>
            <p:cNvPr id="163" name="Rectangle 162"/>
            <p:cNvSpPr/>
            <p:nvPr/>
          </p:nvSpPr>
          <p:spPr>
            <a:xfrm>
              <a:off x="9403064" y="3938338"/>
              <a:ext cx="314975" cy="7375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4" name="Line Callout 1 (No Border) 163"/>
            <p:cNvSpPr/>
            <p:nvPr/>
          </p:nvSpPr>
          <p:spPr>
            <a:xfrm flipH="1">
              <a:off x="8911426" y="3890378"/>
              <a:ext cx="431800" cy="343769"/>
            </a:xfrm>
            <a:prstGeom prst="callout1">
              <a:avLst>
                <a:gd name="adj1" fmla="val 44926"/>
                <a:gd name="adj2" fmla="val 10047"/>
                <a:gd name="adj3" fmla="val 32339"/>
                <a:gd name="adj4" fmla="val -17603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err="1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tK</a:t>
              </a:r>
              <a:endPara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9715186" y="3938338"/>
              <a:ext cx="314975" cy="7375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6" name="Line Callout 1 (No Border) 165"/>
            <p:cNvSpPr/>
            <p:nvPr/>
          </p:nvSpPr>
          <p:spPr>
            <a:xfrm flipH="1">
              <a:off x="9301346" y="4080493"/>
              <a:ext cx="710265" cy="343769"/>
            </a:xfrm>
            <a:prstGeom prst="callout1">
              <a:avLst>
                <a:gd name="adj1" fmla="val 10938"/>
                <a:gd name="adj2" fmla="val 23636"/>
                <a:gd name="adj3" fmla="val -16426"/>
                <a:gd name="adj4" fmla="val 18516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tK+1</a:t>
              </a:r>
              <a:endPara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10029514" y="3938338"/>
              <a:ext cx="314975" cy="7375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8" name="Line Callout 1 (No Border) 167"/>
            <p:cNvSpPr/>
            <p:nvPr/>
          </p:nvSpPr>
          <p:spPr>
            <a:xfrm flipH="1">
              <a:off x="9895597" y="4074750"/>
              <a:ext cx="710265" cy="343769"/>
            </a:xfrm>
            <a:prstGeom prst="callout1">
              <a:avLst>
                <a:gd name="adj1" fmla="val 12416"/>
                <a:gd name="adj2" fmla="val 50099"/>
                <a:gd name="adj3" fmla="val -13471"/>
                <a:gd name="adj4" fmla="val 57853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tK+2</a:t>
              </a:r>
              <a:endPara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0508610" y="4000994"/>
              <a:ext cx="356188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…</a:t>
              </a:r>
              <a:endParaRPr lang="en-US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8640856" y="3863244"/>
            <a:ext cx="2618274" cy="1615591"/>
            <a:chOff x="8640856" y="3863244"/>
            <a:chExt cx="2618274" cy="1615591"/>
          </a:xfrm>
        </p:grpSpPr>
        <p:sp>
          <p:nvSpPr>
            <p:cNvPr id="26" name="Rectangle 25"/>
            <p:cNvSpPr/>
            <p:nvPr/>
          </p:nvSpPr>
          <p:spPr>
            <a:xfrm>
              <a:off x="9403064" y="3863244"/>
              <a:ext cx="1856066" cy="1615591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70" name="Line Callout 1 (No Border) 169"/>
            <p:cNvSpPr/>
            <p:nvPr/>
          </p:nvSpPr>
          <p:spPr>
            <a:xfrm flipH="1">
              <a:off x="8640856" y="4856309"/>
              <a:ext cx="656535" cy="343769"/>
            </a:xfrm>
            <a:prstGeom prst="callout1">
              <a:avLst>
                <a:gd name="adj1" fmla="val 44926"/>
                <a:gd name="adj2" fmla="val 10047"/>
                <a:gd name="adj3" fmla="val 32339"/>
                <a:gd name="adj4" fmla="val -17603"/>
              </a:avLst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EU0</a:t>
              </a:r>
              <a:endPara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8" name="Rounded Rectangle 27"/>
          <p:cNvSpPr/>
          <p:nvPr/>
        </p:nvSpPr>
        <p:spPr>
          <a:xfrm>
            <a:off x="5505905" y="6974301"/>
            <a:ext cx="6362368" cy="63962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10000"/>
              </a:lnSpc>
              <a:spcBef>
                <a:spcPts val="2400"/>
              </a:spcBef>
              <a:buSzPct val="120000"/>
            </a:pPr>
            <a:r>
              <a:rPr lang="en-US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GPU HW is “magic” and it is very different from CPU HW</a:t>
            </a:r>
            <a:endParaRPr lang="en-US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886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CPU HW vs GPU HW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9542"/>
            <a:ext cx="10515600" cy="617811"/>
          </a:xfrm>
        </p:spPr>
        <p:txBody>
          <a:bodyPr/>
          <a:lstStyle/>
          <a:p>
            <a:r>
              <a:rPr lang="en-US" dirty="0" smtClean="0"/>
              <a:t>Similar HW techniques, just optimized for different purposes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2864613" y="1787410"/>
            <a:ext cx="6483704" cy="591413"/>
            <a:chOff x="2864613" y="1787410"/>
            <a:chExt cx="6483704" cy="591413"/>
          </a:xfrm>
        </p:grpSpPr>
        <p:sp>
          <p:nvSpPr>
            <p:cNvPr id="6" name="Rectangle 5"/>
            <p:cNvSpPr/>
            <p:nvPr/>
          </p:nvSpPr>
          <p:spPr>
            <a:xfrm>
              <a:off x="2864613" y="1794048"/>
              <a:ext cx="98797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200" b="1" dirty="0" smtClean="0"/>
                <a:t>CPU</a:t>
              </a:r>
              <a:endParaRPr lang="en-US" sz="3200" b="1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8360345" y="1787410"/>
              <a:ext cx="98797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200" b="1" dirty="0" smtClean="0"/>
                <a:t>GPU</a:t>
              </a:r>
              <a:endParaRPr lang="en-US" sz="3200" b="1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7418277" y="2413032"/>
            <a:ext cx="3002746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good for throughput only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64524" y="3064956"/>
            <a:ext cx="1188147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large ILP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66640" y="3051653"/>
            <a:ext cx="906018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no</a:t>
            </a: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 ILP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86833" y="3520144"/>
            <a:ext cx="2143536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large DLP (SIMD)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63901" y="3481587"/>
            <a:ext cx="2143536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large DLP (SIMD)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41712" y="3975331"/>
            <a:ext cx="163378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medium</a:t>
            </a: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 TLP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104362" y="3955732"/>
            <a:ext cx="1630575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extreme</a:t>
            </a: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 TLP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802722" y="2347344"/>
            <a:ext cx="3111749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good for everything</a:t>
            </a:r>
          </a:p>
          <a:p>
            <a:pPr algn="ctr"/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the best for single-thread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5407" y="4919818"/>
            <a:ext cx="9765616" cy="56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10000"/>
              </a:lnSpc>
              <a:spcBef>
                <a:spcPts val="2400"/>
              </a:spcBef>
              <a:buSzPct val="120000"/>
            </a:pP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Myth: </a:t>
            </a:r>
            <a:r>
              <a:rPr lang="en-US" sz="2800" dirty="0"/>
              <a:t>GPU HW is “magic” and it is very different from CPU </a:t>
            </a:r>
            <a:r>
              <a:rPr lang="en-US" sz="2800" dirty="0" smtClean="0"/>
              <a:t>HW</a:t>
            </a:r>
            <a:endParaRPr lang="en-US" sz="2800" dirty="0"/>
          </a:p>
        </p:txBody>
      </p:sp>
      <p:pic>
        <p:nvPicPr>
          <p:cNvPr id="20" name="Picture 2" descr="https://cdn2.hercampus.com/styles/hcxo_tile_standard/s3/busted-477506_1280.png?timestamp=149166843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9705" y="4698684"/>
            <a:ext cx="2486500" cy="165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43270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F</a:t>
            </a:r>
            <a:r>
              <a:rPr lang="en-US" dirty="0" smtClean="0"/>
              <a:t>ast GPU vs. CPU?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84791"/>
            <a:ext cx="10515600" cy="47456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There are a lot of misunderstanding and black marketing: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02" y="2070195"/>
            <a:ext cx="7429500" cy="1762125"/>
          </a:xfrm>
          <a:prstGeom prst="rect">
            <a:avLst/>
          </a:prstGeom>
          <a:effectLst>
            <a:outerShdw blurRad="76200" algn="ctr" rotWithShape="0">
              <a:prstClr val="black">
                <a:alpha val="40000"/>
              </a:prstClr>
            </a:outerShdw>
          </a:effectLst>
        </p:spPr>
      </p:pic>
      <p:cxnSp>
        <p:nvCxnSpPr>
          <p:cNvPr id="8" name="Straight Connector 7"/>
          <p:cNvCxnSpPr/>
          <p:nvPr/>
        </p:nvCxnSpPr>
        <p:spPr>
          <a:xfrm>
            <a:off x="4896091" y="2948634"/>
            <a:ext cx="39353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7268901" y="2948634"/>
            <a:ext cx="439838" cy="262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445778" y="2265104"/>
            <a:ext cx="3640612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W</a:t>
            </a: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hat is a core on GPU?</a:t>
            </a:r>
          </a:p>
          <a:p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Are CPU and GPU cores are comparable?</a:t>
            </a:r>
            <a:endParaRPr lang="en-US" sz="2000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9423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GPU vs. CPU?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84791"/>
            <a:ext cx="10515600" cy="47456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There are a lot of misunderstanding and black marketing: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176" y="1945616"/>
            <a:ext cx="7031918" cy="3765806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5361007" y="2627453"/>
            <a:ext cx="2104664" cy="984578"/>
          </a:xfrm>
          <a:prstGeom prst="line">
            <a:avLst/>
          </a:prstGeom>
          <a:ln w="38100">
            <a:solidFill>
              <a:srgbClr val="0071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8864112" y="2307002"/>
            <a:ext cx="290654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Need to compare with throughput applications on many cores 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627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838200" y="1933575"/>
            <a:ext cx="7562850" cy="203835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Alexander Titov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Hardware </a:t>
            </a:r>
            <a:r>
              <a:rPr lang="en-US" dirty="0" smtClean="0"/>
              <a:t>Architect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11 </a:t>
            </a:r>
            <a:r>
              <a:rPr lang="en-US" dirty="0" smtClean="0"/>
              <a:t>years of C++ experience </a:t>
            </a:r>
            <a:r>
              <a:rPr lang="en-US" dirty="0" smtClean="0"/>
              <a:t>(HW simulation</a:t>
            </a:r>
            <a:r>
              <a:rPr lang="en-US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Teaching Computer Architecture and Design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9" name="Content Placeholder 18"/>
          <p:cNvPicPr>
            <a:picLocks noGrp="1" noChangeAspect="1"/>
          </p:cNvPicPr>
          <p:nvPr>
            <p:ph idx="13"/>
          </p:nvPr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96" t="23331" b="11864"/>
          <a:stretch/>
        </p:blipFill>
        <p:spPr>
          <a:xfrm>
            <a:off x="8810030" y="1933575"/>
            <a:ext cx="1886303" cy="22955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grpSp>
        <p:nvGrpSpPr>
          <p:cNvPr id="26" name="Group 25"/>
          <p:cNvGrpSpPr/>
          <p:nvPr/>
        </p:nvGrpSpPr>
        <p:grpSpPr>
          <a:xfrm>
            <a:off x="915139" y="4381029"/>
            <a:ext cx="3704486" cy="407342"/>
            <a:chOff x="1044525" y="4184846"/>
            <a:chExt cx="3704486" cy="407342"/>
          </a:xfrm>
        </p:grpSpPr>
        <p:pic>
          <p:nvPicPr>
            <p:cNvPr id="20" name="Picture 2" descr="https://lh5.googleusercontent.com/AjHaOBsFNNPWcEC9DcFLaRfGSfRLQ9eR-CklINPA94Dv_BQlMwHhy3TvlkT_x8q-DdY8h36L3vTQIrLHcWm35A5iwc7B-73G5iFurqhK9FVm7q0MSBMn5aLvGq9MZziG-xNj61XiRuU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4525" y="4184846"/>
              <a:ext cx="378767" cy="3787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/>
            <p:cNvSpPr txBox="1"/>
            <p:nvPr/>
          </p:nvSpPr>
          <p:spPr>
            <a:xfrm>
              <a:off x="1441695" y="4192078"/>
              <a:ext cx="33073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alexander.titov@atitov.com</a:t>
              </a:r>
              <a:endParaRPr lang="en-US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349559" y="4381029"/>
            <a:ext cx="2730866" cy="400110"/>
            <a:chOff x="5374909" y="4192078"/>
            <a:chExt cx="2730866" cy="400110"/>
          </a:xfrm>
        </p:grpSpPr>
        <p:sp>
          <p:nvSpPr>
            <p:cNvPr id="23" name="TextBox 22"/>
            <p:cNvSpPr txBox="1"/>
            <p:nvPr/>
          </p:nvSpPr>
          <p:spPr>
            <a:xfrm>
              <a:off x="5747437" y="4192078"/>
              <a:ext cx="23583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000">
                  <a:latin typeface="Roboto" panose="02000000000000000000" pitchFamily="2" charset="0"/>
                  <a:ea typeface="Roboto" panose="02000000000000000000" pitchFamily="2" charset="0"/>
                </a:defRPr>
              </a:lvl1pPr>
            </a:lstStyle>
            <a:p>
              <a:pPr lvl="0"/>
              <a:r>
                <a:rPr lang="en-US" dirty="0" smtClean="0">
                  <a:solidFill>
                    <a:schemeClr val="tx1"/>
                  </a:solidFill>
                  <a:hlinkClick r:id="rId4"/>
                </a:rPr>
                <a:t>alexander-</a:t>
              </a:r>
              <a:r>
                <a:rPr lang="en-US" dirty="0" err="1" smtClean="0">
                  <a:solidFill>
                    <a:schemeClr val="tx1"/>
                  </a:solidFill>
                  <a:hlinkClick r:id="rId4"/>
                </a:rPr>
                <a:t>titov</a:t>
              </a:r>
              <a:r>
                <a:rPr lang="en-US" dirty="0" smtClean="0">
                  <a:solidFill>
                    <a:schemeClr val="tx1"/>
                  </a:solidFill>
                  <a:hlinkClick r:id="rId4"/>
                </a:rPr>
                <a:t>-</a:t>
              </a:r>
              <a:r>
                <a:rPr lang="en-US" dirty="0" err="1" smtClean="0">
                  <a:solidFill>
                    <a:schemeClr val="tx1"/>
                  </a:solidFill>
                  <a:hlinkClick r:id="rId4"/>
                </a:rPr>
                <a:t>cpu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24" name="Picture 4" descr="Image result for linked in logo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4909" y="4229185"/>
              <a:ext cx="305853" cy="305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441970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GPU vs. CPU?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4956775"/>
              </p:ext>
            </p:extLst>
          </p:nvPr>
        </p:nvGraphicFramePr>
        <p:xfrm>
          <a:off x="838200" y="1389370"/>
          <a:ext cx="10988233" cy="27508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3048"/>
                <a:gridCol w="3452334"/>
                <a:gridCol w="3174751"/>
                <a:gridCol w="2158100"/>
              </a:tblGrid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2080 </a:t>
                      </a:r>
                      <a:r>
                        <a:rPr lang="en-US" sz="2000" b="1" dirty="0" err="1" smtClean="0"/>
                        <a:t>Ti</a:t>
                      </a:r>
                      <a:r>
                        <a:rPr lang="en-US" sz="2000" b="1" dirty="0" smtClean="0"/>
                        <a:t> (Turing), 2017Y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Xeon 8168 (</a:t>
                      </a:r>
                      <a:r>
                        <a:rPr lang="en-US" sz="2000" b="1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Skylake</a:t>
                      </a:r>
                      <a:r>
                        <a:rPr lang="en-US" sz="20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2017Y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GPU / CPU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strike="noStrike" dirty="0"/>
                    </a:p>
                  </a:txBody>
                  <a:tcPr/>
                </a:tc>
              </a:tr>
              <a:tr h="769694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184401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10405" y="4359304"/>
            <a:ext cx="11176000" cy="474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Roboto" panose="02000000000000000000" pitchFamily="2" charset="0"/>
              <a:buChar char="–"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It is reasonable to say that GPU is up to ~10x faster than CPU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(36x for ML)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3470" y="5113537"/>
            <a:ext cx="9252030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10000"/>
              </a:lnSpc>
              <a:spcBef>
                <a:spcPts val="2400"/>
              </a:spcBef>
              <a:buSzPct val="120000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Myth: </a:t>
            </a:r>
            <a:r>
              <a:rPr lang="en-US" sz="26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GPU will make your applications 1000x faster</a:t>
            </a:r>
            <a:endParaRPr lang="en-US" sz="26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074" name="Picture 2" descr="https://cdn2.hercampus.com/styles/hcxo_tile_standard/s3/busted-477506_1280.png?timestamp=149166843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743" y="4669982"/>
            <a:ext cx="2486500" cy="165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81" name="Group 3080"/>
          <p:cNvGrpSpPr/>
          <p:nvPr/>
        </p:nvGrpSpPr>
        <p:grpSpPr>
          <a:xfrm>
            <a:off x="1612976" y="1807312"/>
            <a:ext cx="9451139" cy="400110"/>
            <a:chOff x="1612976" y="1807312"/>
            <a:chExt cx="9451139" cy="400110"/>
          </a:xfrm>
        </p:grpSpPr>
        <p:sp>
          <p:nvSpPr>
            <p:cNvPr id="18" name="Rectangle 17"/>
            <p:cNvSpPr/>
            <p:nvPr/>
          </p:nvSpPr>
          <p:spPr>
            <a:xfrm>
              <a:off x="1612976" y="1807312"/>
              <a:ext cx="77117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Cores</a:t>
              </a:r>
              <a:endParaRPr lang="en-US" sz="2000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482339" y="1807312"/>
              <a:ext cx="70403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dk1"/>
                  </a:solidFill>
                </a:rPr>
                <a:t>4352</a:t>
              </a:r>
              <a:endParaRPr lang="en-US" sz="20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803839" y="1807312"/>
              <a:ext cx="55820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/>
                <a:t>24</a:t>
              </a:r>
              <a:endParaRPr lang="en-US" sz="2000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0379312" y="1807312"/>
              <a:ext cx="68480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181x</a:t>
              </a:r>
              <a:endParaRPr lang="en-US" sz="2000" dirty="0"/>
            </a:p>
          </p:txBody>
        </p:sp>
      </p:grpSp>
      <p:grpSp>
        <p:nvGrpSpPr>
          <p:cNvPr id="3082" name="Group 3081"/>
          <p:cNvGrpSpPr/>
          <p:nvPr/>
        </p:nvGrpSpPr>
        <p:grpSpPr>
          <a:xfrm>
            <a:off x="969306" y="2228632"/>
            <a:ext cx="9964965" cy="442425"/>
            <a:chOff x="969306" y="2228632"/>
            <a:chExt cx="9964965" cy="442425"/>
          </a:xfrm>
        </p:grpSpPr>
        <p:sp>
          <p:nvSpPr>
            <p:cNvPr id="22" name="Rectangle 21"/>
            <p:cNvSpPr/>
            <p:nvPr/>
          </p:nvSpPr>
          <p:spPr>
            <a:xfrm>
              <a:off x="969306" y="2228632"/>
              <a:ext cx="205851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Compute capacity</a:t>
              </a:r>
              <a:endParaRPr lang="en-US" sz="20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836745" y="2243124"/>
              <a:ext cx="199522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14 TFLOPS (FP32)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086130" y="2270947"/>
              <a:ext cx="199362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~3 TFLOPS (FP32)</a:t>
              </a:r>
              <a:endParaRPr lang="en-US" sz="20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0509155" y="2243124"/>
              <a:ext cx="425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5x</a:t>
              </a:r>
            </a:p>
          </p:txBody>
        </p:sp>
      </p:grpSp>
      <p:grpSp>
        <p:nvGrpSpPr>
          <p:cNvPr id="3086" name="Group 3085"/>
          <p:cNvGrpSpPr/>
          <p:nvPr/>
        </p:nvGrpSpPr>
        <p:grpSpPr>
          <a:xfrm>
            <a:off x="3099492" y="2490439"/>
            <a:ext cx="7899702" cy="400110"/>
            <a:chOff x="3099492" y="2490439"/>
            <a:chExt cx="7899702" cy="400110"/>
          </a:xfrm>
        </p:grpSpPr>
        <p:sp>
          <p:nvSpPr>
            <p:cNvPr id="24" name="Rectangle 23"/>
            <p:cNvSpPr/>
            <p:nvPr/>
          </p:nvSpPr>
          <p:spPr>
            <a:xfrm>
              <a:off x="3099492" y="2490439"/>
              <a:ext cx="346973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110 TFLOPS (FP16 tensor cores)</a:t>
              </a:r>
              <a:endPara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0444234" y="2490439"/>
              <a:ext cx="55496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36x</a:t>
              </a:r>
              <a:endPara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3083" name="Group 3082"/>
          <p:cNvGrpSpPr/>
          <p:nvPr/>
        </p:nvGrpSpPr>
        <p:grpSpPr>
          <a:xfrm>
            <a:off x="1248261" y="2953534"/>
            <a:ext cx="9686010" cy="400110"/>
            <a:chOff x="1248261" y="2953534"/>
            <a:chExt cx="9686010" cy="400110"/>
          </a:xfrm>
        </p:grpSpPr>
        <p:sp>
          <p:nvSpPr>
            <p:cNvPr id="28" name="Rectangle 27"/>
            <p:cNvSpPr/>
            <p:nvPr/>
          </p:nvSpPr>
          <p:spPr>
            <a:xfrm>
              <a:off x="1248261" y="2953534"/>
              <a:ext cx="150060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Memory BW</a:t>
              </a:r>
              <a:endParaRPr lang="en-US" sz="2000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269973" y="2953534"/>
              <a:ext cx="11287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616 GB/s</a:t>
              </a:r>
              <a:endParaRPr lang="en-US" sz="2000" dirty="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518556" y="2953534"/>
              <a:ext cx="11287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120 GB/s</a:t>
              </a:r>
              <a:endParaRPr lang="en-US" sz="2000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0509155" y="2953534"/>
              <a:ext cx="425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5x</a:t>
              </a:r>
              <a:endParaRPr lang="en-US" sz="2000" dirty="0"/>
            </a:p>
          </p:txBody>
        </p:sp>
      </p:grpSp>
      <p:grpSp>
        <p:nvGrpSpPr>
          <p:cNvPr id="3084" name="Group 3083"/>
          <p:cNvGrpSpPr/>
          <p:nvPr/>
        </p:nvGrpSpPr>
        <p:grpSpPr>
          <a:xfrm>
            <a:off x="1662669" y="3342151"/>
            <a:ext cx="9335723" cy="400110"/>
            <a:chOff x="1662669" y="3342151"/>
            <a:chExt cx="9335723" cy="400110"/>
          </a:xfrm>
        </p:grpSpPr>
        <p:sp>
          <p:nvSpPr>
            <p:cNvPr id="3072" name="Rectangle 3071"/>
            <p:cNvSpPr/>
            <p:nvPr/>
          </p:nvSpPr>
          <p:spPr>
            <a:xfrm>
              <a:off x="1662669" y="3342151"/>
              <a:ext cx="67178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Area</a:t>
              </a:r>
              <a:endParaRPr lang="en-US" sz="2000" dirty="0"/>
            </a:p>
          </p:txBody>
        </p:sp>
        <p:sp>
          <p:nvSpPr>
            <p:cNvPr id="3073" name="Rectangle 3072"/>
            <p:cNvSpPr/>
            <p:nvPr/>
          </p:nvSpPr>
          <p:spPr>
            <a:xfrm>
              <a:off x="4248300" y="3342151"/>
              <a:ext cx="117211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754 mm2</a:t>
              </a:r>
              <a:endParaRPr lang="en-US" sz="2000" dirty="0"/>
            </a:p>
          </p:txBody>
        </p:sp>
        <p:sp>
          <p:nvSpPr>
            <p:cNvPr id="3075" name="Rectangle 3074"/>
            <p:cNvSpPr/>
            <p:nvPr/>
          </p:nvSpPr>
          <p:spPr>
            <a:xfrm>
              <a:off x="7496883" y="3342151"/>
              <a:ext cx="117211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694 mm2</a:t>
              </a:r>
              <a:endParaRPr lang="en-US" sz="2000" dirty="0"/>
            </a:p>
          </p:txBody>
        </p:sp>
        <p:sp>
          <p:nvSpPr>
            <p:cNvPr id="3076" name="Rectangle 3075"/>
            <p:cNvSpPr/>
            <p:nvPr/>
          </p:nvSpPr>
          <p:spPr>
            <a:xfrm>
              <a:off x="10445035" y="3342151"/>
              <a:ext cx="55335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~1x</a:t>
              </a:r>
              <a:endParaRPr lang="en-US" sz="2000" dirty="0"/>
            </a:p>
          </p:txBody>
        </p:sp>
      </p:grpSp>
      <p:grpSp>
        <p:nvGrpSpPr>
          <p:cNvPr id="3085" name="Group 3084"/>
          <p:cNvGrpSpPr/>
          <p:nvPr/>
        </p:nvGrpSpPr>
        <p:grpSpPr>
          <a:xfrm>
            <a:off x="1646543" y="3752798"/>
            <a:ext cx="9287728" cy="400110"/>
            <a:chOff x="1646543" y="3775948"/>
            <a:chExt cx="9287728" cy="400110"/>
          </a:xfrm>
        </p:grpSpPr>
        <p:sp>
          <p:nvSpPr>
            <p:cNvPr id="3077" name="Rectangle 3076"/>
            <p:cNvSpPr/>
            <p:nvPr/>
          </p:nvSpPr>
          <p:spPr>
            <a:xfrm>
              <a:off x="1646543" y="3775948"/>
              <a:ext cx="70404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Price</a:t>
              </a:r>
              <a:endParaRPr lang="en-US" sz="2000" dirty="0"/>
            </a:p>
          </p:txBody>
        </p:sp>
        <p:sp>
          <p:nvSpPr>
            <p:cNvPr id="3078" name="Rectangle 3077"/>
            <p:cNvSpPr/>
            <p:nvPr/>
          </p:nvSpPr>
          <p:spPr>
            <a:xfrm>
              <a:off x="4417417" y="3775948"/>
              <a:ext cx="8338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1000$</a:t>
              </a:r>
              <a:endParaRPr lang="en-US" sz="2000" dirty="0"/>
            </a:p>
          </p:txBody>
        </p:sp>
        <p:sp>
          <p:nvSpPr>
            <p:cNvPr id="3079" name="Rectangle 3078"/>
            <p:cNvSpPr/>
            <p:nvPr/>
          </p:nvSpPr>
          <p:spPr>
            <a:xfrm>
              <a:off x="7675618" y="3775948"/>
              <a:ext cx="81464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6000x</a:t>
              </a:r>
              <a:endParaRPr lang="en-US" sz="2000" dirty="0"/>
            </a:p>
          </p:txBody>
        </p:sp>
        <p:sp>
          <p:nvSpPr>
            <p:cNvPr id="3080" name="Rectangle 3079"/>
            <p:cNvSpPr/>
            <p:nvPr/>
          </p:nvSpPr>
          <p:spPr>
            <a:xfrm>
              <a:off x="10509155" y="3775948"/>
              <a:ext cx="425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dirty="0"/>
                <a:t>6x</a:t>
              </a:r>
              <a:endParaRPr lang="en-US" sz="2000" dirty="0"/>
            </a:p>
          </p:txBody>
        </p:sp>
      </p:grpSp>
      <p:cxnSp>
        <p:nvCxnSpPr>
          <p:cNvPr id="43" name="Straight Connector 42"/>
          <p:cNvCxnSpPr/>
          <p:nvPr/>
        </p:nvCxnSpPr>
        <p:spPr>
          <a:xfrm flipV="1">
            <a:off x="4386805" y="1886673"/>
            <a:ext cx="787079" cy="1967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10351118" y="1886673"/>
            <a:ext cx="787079" cy="1967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6668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GPGPU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59840"/>
            <a:ext cx="10957560" cy="491712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sz="2600" dirty="0" smtClean="0"/>
              <a:t>There are many GPGPU APIs for C/C++:</a:t>
            </a:r>
          </a:p>
          <a:p>
            <a:pPr lvl="1">
              <a:lnSpc>
                <a:spcPct val="110000"/>
              </a:lnSpc>
            </a:pPr>
            <a:r>
              <a:rPr lang="en-US" sz="2200" b="1" dirty="0" smtClean="0"/>
              <a:t>CUDA</a:t>
            </a:r>
            <a:r>
              <a:rPr lang="en-US" sz="2200" dirty="0" smtClean="0"/>
              <a:t>: many features, easy-to-use, but not open and not portable (only NVIDIA)</a:t>
            </a:r>
          </a:p>
          <a:p>
            <a:pPr lvl="1">
              <a:lnSpc>
                <a:spcPct val="110000"/>
              </a:lnSpc>
            </a:pPr>
            <a:r>
              <a:rPr lang="en-US" sz="2200" b="1" dirty="0" smtClean="0"/>
              <a:t>OpenCL</a:t>
            </a:r>
            <a:r>
              <a:rPr lang="en-US" sz="2200" dirty="0" smtClean="0"/>
              <a:t>: less features, verbose, but open and portable</a:t>
            </a:r>
            <a:r>
              <a:rPr lang="en-US" sz="2200" dirty="0"/>
              <a:t> </a:t>
            </a:r>
            <a:r>
              <a:rPr lang="en-US" sz="2200" dirty="0" smtClean="0"/>
              <a:t>(Intel, AMD, NVIDIA, etc.)</a:t>
            </a:r>
          </a:p>
          <a:p>
            <a:pPr lvl="1">
              <a:lnSpc>
                <a:spcPct val="110000"/>
              </a:lnSpc>
            </a:pPr>
            <a:r>
              <a:rPr lang="en-US" sz="2200" b="1" dirty="0" smtClean="0"/>
              <a:t>SYCL</a:t>
            </a:r>
            <a:r>
              <a:rPr lang="en-US" sz="2200" dirty="0" smtClean="0"/>
              <a:t>:</a:t>
            </a:r>
            <a:r>
              <a:rPr lang="en-US" sz="2200" b="1" dirty="0" smtClean="0"/>
              <a:t> </a:t>
            </a:r>
            <a:r>
              <a:rPr lang="en-US" sz="2200" dirty="0" smtClean="0"/>
              <a:t>based on OpenCL, easy-to-use, more C++ oriented, but still in development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sz="2600" dirty="0" smtClean="0"/>
              <a:t>All APIs are based on the offload model: host (CPU) prepares and controls everything, device (GPU) only execute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sz="2600" dirty="0" smtClean="0"/>
              <a:t>Code is divided in the two parts: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/>
              <a:t>the device code (kernel) written in a subset of C/C++</a:t>
            </a:r>
          </a:p>
          <a:p>
            <a:pPr lvl="1">
              <a:lnSpc>
                <a:spcPct val="110000"/>
              </a:lnSpc>
            </a:pPr>
            <a:r>
              <a:rPr lang="en-US" sz="2200" dirty="0"/>
              <a:t>the host code </a:t>
            </a:r>
            <a:r>
              <a:rPr lang="en-US" sz="2200" dirty="0" smtClean="0"/>
              <a:t>in </a:t>
            </a:r>
            <a:r>
              <a:rPr lang="en-US" sz="2200" dirty="0"/>
              <a:t>your C/C++ </a:t>
            </a:r>
            <a:r>
              <a:rPr lang="en-US" sz="2200" dirty="0" smtClean="0"/>
              <a:t>program</a:t>
            </a:r>
            <a:endParaRPr lang="en-US" sz="2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38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 Code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(Open CL)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46111"/>
            <a:ext cx="10515600" cy="1484046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/>
              <a:t>How to program this crazy mix of vectors and threads?</a:t>
            </a:r>
          </a:p>
          <a:p>
            <a:pPr>
              <a:lnSpc>
                <a:spcPct val="110000"/>
              </a:lnSpc>
            </a:pPr>
            <a:r>
              <a:rPr lang="en-US" sz="2600" dirty="0" smtClean="0"/>
              <a:t>Big Idea: as it is SIMD, write code for a single data element only</a:t>
            </a:r>
          </a:p>
          <a:p>
            <a:pPr lvl="1">
              <a:lnSpc>
                <a:spcPct val="110000"/>
              </a:lnSpc>
            </a:pPr>
            <a:r>
              <a:rPr lang="en-US" sz="2300" dirty="0" smtClean="0"/>
              <a:t>The kernel compiler forms vectors and create threads on its own</a:t>
            </a:r>
            <a:endParaRPr lang="en-US" sz="23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22</a:t>
            </a:fld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103879" y="2847530"/>
            <a:ext cx="4294786" cy="3462043"/>
            <a:chOff x="1103879" y="2847530"/>
            <a:chExt cx="4294786" cy="3462043"/>
          </a:xfrm>
        </p:grpSpPr>
        <p:sp>
          <p:nvSpPr>
            <p:cNvPr id="6" name="Content Placeholder 4"/>
            <p:cNvSpPr txBox="1">
              <a:spLocks/>
            </p:cNvSpPr>
            <p:nvPr/>
          </p:nvSpPr>
          <p:spPr>
            <a:xfrm>
              <a:off x="1103879" y="3332584"/>
              <a:ext cx="4294786" cy="297698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buFont typeface="Arial" pitchFamily="34" charset="0"/>
                <a:buNone/>
              </a:pPr>
              <a:r>
                <a:rPr lang="en-GB" sz="1800" dirty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void</a:t>
              </a: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 </a:t>
              </a:r>
            </a:p>
            <a:p>
              <a:pPr marL="0" indent="0">
                <a:spcBef>
                  <a:spcPts val="0"/>
                </a:spcBef>
                <a:buFont typeface="Arial" pitchFamily="34" charset="0"/>
                <a:buNone/>
              </a:pPr>
              <a:r>
                <a:rPr lang="en-GB" sz="1800" dirty="0" err="1" smtClean="0">
                  <a:solidFill>
                    <a:srgbClr val="1F497D">
                      <a:lumMod val="75000"/>
                    </a:srgbClr>
                  </a:solidFill>
                  <a:latin typeface="Consolas" panose="020B0609020204030204" pitchFamily="49" charset="0"/>
                </a:rPr>
                <a:t>mul</a:t>
              </a:r>
              <a:r>
                <a:rPr lang="en-GB" sz="1800" dirty="0" smtClean="0">
                  <a:solidFill>
                    <a:prstClr val="black"/>
                  </a:solidFill>
                  <a:latin typeface="Consolas" panose="020B0609020204030204" pitchFamily="49" charset="0"/>
                </a:rPr>
                <a:t>(</a:t>
              </a:r>
              <a:r>
                <a:rPr lang="en-GB" sz="1800" dirty="0" err="1" smtClean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const</a:t>
              </a:r>
              <a:r>
                <a:rPr lang="en-GB" sz="1800" dirty="0" smtClean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 </a:t>
              </a:r>
              <a:r>
                <a:rPr lang="en-GB" sz="1800" dirty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float</a:t>
              </a:r>
              <a:r>
                <a:rPr lang="en-GB" sz="1800" dirty="0">
                  <a:solidFill>
                    <a:srgbClr val="C0504D"/>
                  </a:solidFill>
                  <a:latin typeface="Consolas" panose="020B0609020204030204" pitchFamily="49" charset="0"/>
                </a:rPr>
                <a:t> </a:t>
              </a: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*a,</a:t>
              </a:r>
            </a:p>
            <a:p>
              <a:pPr marL="0" indent="0">
                <a:spcBef>
                  <a:spcPts val="0"/>
                </a:spcBef>
                <a:buFont typeface="Arial" pitchFamily="34" charset="0"/>
                <a:buNone/>
              </a:pP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    </a:t>
              </a:r>
              <a:r>
                <a:rPr lang="en-GB" sz="1800" dirty="0" err="1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const</a:t>
              </a:r>
              <a:r>
                <a:rPr lang="en-GB" sz="1800" dirty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 float </a:t>
              </a: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*b,</a:t>
              </a:r>
            </a:p>
            <a:p>
              <a:pPr marL="0" indent="0">
                <a:spcBef>
                  <a:spcPts val="0"/>
                </a:spcBef>
                <a:buFont typeface="Arial" pitchFamily="34" charset="0"/>
                <a:buNone/>
              </a:pP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          </a:t>
              </a:r>
              <a:r>
                <a:rPr lang="en-GB" sz="1800" dirty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float </a:t>
              </a: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*</a:t>
              </a:r>
              <a:r>
                <a:rPr lang="en-GB" sz="1800" dirty="0" smtClean="0">
                  <a:solidFill>
                    <a:prstClr val="black"/>
                  </a:solidFill>
                  <a:latin typeface="Consolas" panose="020B0609020204030204" pitchFamily="49" charset="0"/>
                </a:rPr>
                <a:t>c,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GB" sz="1800" dirty="0" smtClean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    </a:t>
              </a:r>
              <a:r>
                <a:rPr lang="en-GB" sz="1800" dirty="0" err="1" smtClean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const</a:t>
              </a:r>
              <a:r>
                <a:rPr lang="en-GB" sz="1800" dirty="0" smtClean="0">
                  <a:solidFill>
                    <a:srgbClr val="C0504D"/>
                  </a:solidFill>
                  <a:latin typeface="Consolas" panose="020B0609020204030204" pitchFamily="49" charset="0"/>
                </a:rPr>
                <a:t> </a:t>
              </a:r>
              <a:r>
                <a:rPr lang="en-GB" sz="1800" dirty="0" err="1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int</a:t>
              </a:r>
              <a:r>
                <a:rPr lang="en-GB" sz="1800" dirty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 </a:t>
              </a:r>
              <a:r>
                <a:rPr lang="en-GB" sz="1800" dirty="0" smtClean="0">
                  <a:solidFill>
                    <a:prstClr val="black"/>
                  </a:solidFill>
                  <a:latin typeface="Consolas" panose="020B0609020204030204" pitchFamily="49" charset="0"/>
                </a:rPr>
                <a:t>n)</a:t>
              </a:r>
              <a:endParaRPr lang="en-GB" sz="1800" dirty="0">
                <a:solidFill>
                  <a:prstClr val="black"/>
                </a:solidFill>
                <a:latin typeface="Consolas" panose="020B0609020204030204" pitchFamily="49" charset="0"/>
              </a:endParaRPr>
            </a:p>
            <a:p>
              <a:pPr marL="0" indent="0">
                <a:spcBef>
                  <a:spcPts val="0"/>
                </a:spcBef>
                <a:buFont typeface="Arial" pitchFamily="34" charset="0"/>
                <a:buNone/>
              </a:pP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{</a:t>
              </a:r>
            </a:p>
            <a:p>
              <a:pPr marL="0" indent="0">
                <a:spcBef>
                  <a:spcPts val="0"/>
                </a:spcBef>
                <a:buFont typeface="Arial" pitchFamily="34" charset="0"/>
                <a:buNone/>
              </a:pPr>
              <a:r>
                <a:rPr lang="en-GB" sz="1800" dirty="0" smtClean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  for </a:t>
              </a:r>
              <a:r>
                <a:rPr lang="en-GB" sz="1800" dirty="0" smtClean="0">
                  <a:solidFill>
                    <a:prstClr val="black"/>
                  </a:solidFill>
                  <a:latin typeface="Consolas" panose="020B0609020204030204" pitchFamily="49" charset="0"/>
                </a:rPr>
                <a:t>(</a:t>
              </a:r>
              <a:r>
                <a:rPr lang="en-GB" sz="1800" dirty="0" err="1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int</a:t>
              </a:r>
              <a:r>
                <a:rPr lang="en-GB" sz="1800" dirty="0" smtClean="0">
                  <a:solidFill>
                    <a:prstClr val="black"/>
                  </a:solidFill>
                  <a:latin typeface="Consolas" panose="020B0609020204030204" pitchFamily="49" charset="0"/>
                </a:rPr>
                <a:t> i </a:t>
              </a: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= 0; i &lt; n; i++)</a:t>
              </a:r>
            </a:p>
            <a:p>
              <a:pPr marL="0" indent="0">
                <a:spcBef>
                  <a:spcPts val="0"/>
                </a:spcBef>
                <a:buFont typeface="Arial" pitchFamily="34" charset="0"/>
                <a:buNone/>
              </a:pP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    c[</a:t>
              </a:r>
              <a:r>
                <a:rPr lang="en-GB" sz="1800" dirty="0" err="1">
                  <a:solidFill>
                    <a:prstClr val="black"/>
                  </a:solidFill>
                  <a:latin typeface="Consolas" panose="020B0609020204030204" pitchFamily="49" charset="0"/>
                </a:rPr>
                <a:t>i</a:t>
              </a: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] = a[</a:t>
              </a:r>
              <a:r>
                <a:rPr lang="en-GB" sz="1800" dirty="0" err="1">
                  <a:solidFill>
                    <a:prstClr val="black"/>
                  </a:solidFill>
                  <a:latin typeface="Consolas" panose="020B0609020204030204" pitchFamily="49" charset="0"/>
                </a:rPr>
                <a:t>i</a:t>
              </a: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] * b[</a:t>
              </a:r>
              <a:r>
                <a:rPr lang="en-GB" sz="1800" dirty="0" err="1">
                  <a:solidFill>
                    <a:prstClr val="black"/>
                  </a:solidFill>
                  <a:latin typeface="Consolas" panose="020B0609020204030204" pitchFamily="49" charset="0"/>
                </a:rPr>
                <a:t>i</a:t>
              </a: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];</a:t>
              </a:r>
            </a:p>
            <a:p>
              <a:pPr marL="0" indent="0">
                <a:spcBef>
                  <a:spcPts val="0"/>
                </a:spcBef>
                <a:buFont typeface="Arial" pitchFamily="34" charset="0"/>
                <a:buNone/>
              </a:pPr>
              <a:r>
                <a:rPr lang="en-GB" sz="1800" dirty="0">
                  <a:solidFill>
                    <a:prstClr val="black"/>
                  </a:solidFill>
                  <a:latin typeface="Consolas" panose="020B0609020204030204" pitchFamily="49" charset="0"/>
                </a:rPr>
                <a:t>}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367249" y="2847530"/>
              <a:ext cx="2454518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Traditional Loop</a:t>
              </a:r>
              <a:endParaRPr lang="en-US" sz="2400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148497" y="2847530"/>
            <a:ext cx="4379755" cy="3123921"/>
            <a:chOff x="5148497" y="2847530"/>
            <a:chExt cx="4379755" cy="3123921"/>
          </a:xfrm>
        </p:grpSpPr>
        <p:sp>
          <p:nvSpPr>
            <p:cNvPr id="7" name="Rectangle 6"/>
            <p:cNvSpPr/>
            <p:nvPr/>
          </p:nvSpPr>
          <p:spPr>
            <a:xfrm>
              <a:off x="5148497" y="3386128"/>
              <a:ext cx="4379755" cy="25853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GB" dirty="0" smtClean="0">
                  <a:solidFill>
                    <a:srgbClr val="8064A2"/>
                  </a:solidFill>
                  <a:latin typeface="Consolas" panose="020B0609020204030204" pitchFamily="49" charset="0"/>
                </a:rPr>
                <a:t>__</a:t>
              </a:r>
              <a:r>
                <a:rPr lang="en-GB" dirty="0">
                  <a:solidFill>
                    <a:srgbClr val="8064A2"/>
                  </a:solidFill>
                  <a:latin typeface="Consolas" panose="020B0609020204030204" pitchFamily="49" charset="0"/>
                </a:rPr>
                <a:t>kernel </a:t>
              </a:r>
              <a:r>
                <a:rPr lang="en-GB" dirty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void</a:t>
              </a:r>
            </a:p>
            <a:p>
              <a:pPr lvl="0"/>
              <a:r>
                <a:rPr lang="en-GB" dirty="0" err="1">
                  <a:solidFill>
                    <a:srgbClr val="1F497D">
                      <a:lumMod val="75000"/>
                    </a:srgbClr>
                  </a:solidFill>
                  <a:latin typeface="Consolas" panose="020B0609020204030204" pitchFamily="49" charset="0"/>
                </a:rPr>
                <a:t>mul</a:t>
              </a:r>
              <a:r>
                <a:rPr lang="en-GB" dirty="0">
                  <a:solidFill>
                    <a:prstClr val="black"/>
                  </a:solidFill>
                  <a:latin typeface="Consolas" panose="020B0609020204030204" pitchFamily="49" charset="0"/>
                </a:rPr>
                <a:t>(</a:t>
              </a:r>
              <a:r>
                <a:rPr lang="en-GB" dirty="0">
                  <a:solidFill>
                    <a:srgbClr val="8064A2"/>
                  </a:solidFill>
                  <a:latin typeface="Consolas" panose="020B0609020204030204" pitchFamily="49" charset="0"/>
                </a:rPr>
                <a:t>__global </a:t>
              </a:r>
              <a:r>
                <a:rPr lang="en-GB" dirty="0" err="1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const</a:t>
              </a:r>
              <a:r>
                <a:rPr lang="en-GB" dirty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 float</a:t>
              </a:r>
              <a:r>
                <a:rPr lang="en-GB" dirty="0">
                  <a:solidFill>
                    <a:srgbClr val="C0504D"/>
                  </a:solidFill>
                  <a:latin typeface="Consolas" panose="020B0609020204030204" pitchFamily="49" charset="0"/>
                </a:rPr>
                <a:t> </a:t>
              </a:r>
              <a:r>
                <a:rPr lang="en-GB" dirty="0">
                  <a:solidFill>
                    <a:prstClr val="black"/>
                  </a:solidFill>
                  <a:latin typeface="Consolas" panose="020B0609020204030204" pitchFamily="49" charset="0"/>
                </a:rPr>
                <a:t>*a,</a:t>
              </a:r>
            </a:p>
            <a:p>
              <a:pPr lvl="0"/>
              <a:r>
                <a:rPr lang="en-GB" dirty="0">
                  <a:solidFill>
                    <a:srgbClr val="8064A2"/>
                  </a:solidFill>
                  <a:latin typeface="Consolas" panose="020B0609020204030204" pitchFamily="49" charset="0"/>
                </a:rPr>
                <a:t>    __global </a:t>
              </a:r>
              <a:r>
                <a:rPr lang="en-GB" dirty="0" err="1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const</a:t>
              </a:r>
              <a:r>
                <a:rPr lang="en-GB" dirty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 float </a:t>
              </a:r>
              <a:r>
                <a:rPr lang="en-GB" dirty="0">
                  <a:solidFill>
                    <a:prstClr val="black"/>
                  </a:solidFill>
                  <a:latin typeface="Consolas" panose="020B0609020204030204" pitchFamily="49" charset="0"/>
                </a:rPr>
                <a:t>*b,</a:t>
              </a:r>
            </a:p>
            <a:p>
              <a:pPr lvl="0"/>
              <a:r>
                <a:rPr lang="en-GB" dirty="0">
                  <a:solidFill>
                    <a:prstClr val="black"/>
                  </a:solidFill>
                  <a:latin typeface="Consolas" panose="020B0609020204030204" pitchFamily="49" charset="0"/>
                </a:rPr>
                <a:t>    </a:t>
              </a:r>
              <a:r>
                <a:rPr lang="en-GB" dirty="0">
                  <a:solidFill>
                    <a:srgbClr val="8064A2"/>
                  </a:solidFill>
                  <a:latin typeface="Consolas" panose="020B0609020204030204" pitchFamily="49" charset="0"/>
                </a:rPr>
                <a:t>__global       </a:t>
              </a:r>
              <a:r>
                <a:rPr lang="en-GB" dirty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float </a:t>
              </a:r>
              <a:r>
                <a:rPr lang="en-GB" dirty="0">
                  <a:solidFill>
                    <a:prstClr val="black"/>
                  </a:solidFill>
                  <a:latin typeface="Consolas" panose="020B0609020204030204" pitchFamily="49" charset="0"/>
                </a:rPr>
                <a:t>*c)</a:t>
              </a:r>
            </a:p>
            <a:p>
              <a:pPr lvl="0"/>
              <a:endParaRPr lang="en-GB" dirty="0">
                <a:solidFill>
                  <a:prstClr val="black"/>
                </a:solidFill>
                <a:latin typeface="Consolas" panose="020B0609020204030204" pitchFamily="49" charset="0"/>
              </a:endParaRPr>
            </a:p>
            <a:p>
              <a:pPr lvl="0"/>
              <a:r>
                <a:rPr lang="en-GB" dirty="0" smtClean="0">
                  <a:solidFill>
                    <a:prstClr val="black"/>
                  </a:solidFill>
                  <a:latin typeface="Consolas" panose="020B0609020204030204" pitchFamily="49" charset="0"/>
                </a:rPr>
                <a:t>{</a:t>
              </a:r>
              <a:endParaRPr lang="en-GB" dirty="0">
                <a:solidFill>
                  <a:prstClr val="black"/>
                </a:solidFill>
                <a:latin typeface="Consolas" panose="020B0609020204030204" pitchFamily="49" charset="0"/>
              </a:endParaRPr>
            </a:p>
            <a:p>
              <a:pPr lvl="0"/>
              <a:r>
                <a:rPr lang="en-GB" dirty="0">
                  <a:solidFill>
                    <a:prstClr val="black"/>
                  </a:solidFill>
                  <a:latin typeface="Consolas" panose="020B0609020204030204" pitchFamily="49" charset="0"/>
                </a:rPr>
                <a:t>  </a:t>
              </a:r>
              <a:r>
                <a:rPr lang="en-GB" dirty="0" err="1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int</a:t>
              </a:r>
              <a:r>
                <a:rPr lang="en-GB" dirty="0">
                  <a:solidFill>
                    <a:srgbClr val="9BBB59">
                      <a:lumMod val="75000"/>
                    </a:srgbClr>
                  </a:solidFill>
                  <a:latin typeface="Consolas" panose="020B0609020204030204" pitchFamily="49" charset="0"/>
                </a:rPr>
                <a:t> </a:t>
              </a:r>
              <a:r>
                <a:rPr lang="en-GB" dirty="0">
                  <a:solidFill>
                    <a:prstClr val="black"/>
                  </a:solidFill>
                  <a:latin typeface="Consolas" panose="020B0609020204030204" pitchFamily="49" charset="0"/>
                </a:rPr>
                <a:t>i = </a:t>
              </a:r>
              <a:r>
                <a:rPr lang="en-GB" dirty="0" err="1">
                  <a:solidFill>
                    <a:srgbClr val="1F497D">
                      <a:lumMod val="60000"/>
                      <a:lumOff val="40000"/>
                    </a:srgbClr>
                  </a:solidFill>
                  <a:latin typeface="Consolas" panose="020B0609020204030204" pitchFamily="49" charset="0"/>
                </a:rPr>
                <a:t>get_global_id</a:t>
              </a:r>
              <a:r>
                <a:rPr lang="en-GB" dirty="0">
                  <a:solidFill>
                    <a:prstClr val="black"/>
                  </a:solidFill>
                  <a:latin typeface="Consolas" panose="020B0609020204030204" pitchFamily="49" charset="0"/>
                </a:rPr>
                <a:t>(0);</a:t>
              </a:r>
            </a:p>
            <a:p>
              <a:pPr lvl="0"/>
              <a:r>
                <a:rPr lang="en-GB" dirty="0">
                  <a:solidFill>
                    <a:prstClr val="black"/>
                  </a:solidFill>
                  <a:latin typeface="Consolas" panose="020B0609020204030204" pitchFamily="49" charset="0"/>
                </a:rPr>
                <a:t>  c[i] = a[i] * b[i];</a:t>
              </a:r>
            </a:p>
            <a:p>
              <a:pPr lvl="0"/>
              <a:r>
                <a:rPr lang="en-GB" dirty="0">
                  <a:solidFill>
                    <a:prstClr val="black"/>
                  </a:solidFill>
                  <a:latin typeface="Consolas" panose="020B0609020204030204" pitchFamily="49" charset="0"/>
                </a:rPr>
                <a:t>}</a:t>
              </a:r>
              <a:endParaRPr lang="en-GB" dirty="0">
                <a:solidFill>
                  <a:prstClr val="black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374360" y="2847530"/>
              <a:ext cx="3095720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4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Data parallel OpenCL</a:t>
              </a:r>
              <a:endParaRPr lang="en-US" sz="2400" b="1" dirty="0" smtClean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9125488" y="3332584"/>
            <a:ext cx="3066512" cy="2608196"/>
            <a:chOff x="9125488" y="3332584"/>
            <a:chExt cx="3066512" cy="2608196"/>
          </a:xfrm>
        </p:grpSpPr>
        <p:grpSp>
          <p:nvGrpSpPr>
            <p:cNvPr id="29" name="Group 28"/>
            <p:cNvGrpSpPr/>
            <p:nvPr/>
          </p:nvGrpSpPr>
          <p:grpSpPr>
            <a:xfrm>
              <a:off x="9125488" y="3332584"/>
              <a:ext cx="3066512" cy="2608196"/>
              <a:chOff x="9125488" y="3332584"/>
              <a:chExt cx="3066512" cy="2608196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87697" y="3783533"/>
                <a:ext cx="2106225" cy="2025334"/>
              </a:xfrm>
              <a:prstGeom prst="rect">
                <a:avLst/>
              </a:prstGeom>
            </p:spPr>
          </p:pic>
          <p:sp>
            <p:nvSpPr>
              <p:cNvPr id="11" name="Rectangle 10"/>
              <p:cNvSpPr/>
              <p:nvPr/>
            </p:nvSpPr>
            <p:spPr>
              <a:xfrm>
                <a:off x="11838432" y="3742932"/>
                <a:ext cx="353568" cy="212151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5000"/>
                    </a:schemeClr>
                  </a:gs>
                  <a:gs pos="50000">
                    <a:schemeClr val="bg1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 rot="5400000">
                <a:off x="10756383" y="4703241"/>
                <a:ext cx="353568" cy="212151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alpha val="55000"/>
                    </a:schemeClr>
                  </a:gs>
                  <a:gs pos="50000">
                    <a:schemeClr val="bg1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9887697" y="3783533"/>
                <a:ext cx="314975" cy="7375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10199818" y="3783533"/>
                <a:ext cx="314975" cy="7375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5" name="Line Callout 1 (No Border) 14"/>
              <p:cNvSpPr/>
              <p:nvPr/>
            </p:nvSpPr>
            <p:spPr>
              <a:xfrm flipH="1">
                <a:off x="10141405" y="3347858"/>
                <a:ext cx="431800" cy="343769"/>
              </a:xfrm>
              <a:prstGeom prst="callout1">
                <a:avLst>
                  <a:gd name="adj1" fmla="val 93691"/>
                  <a:gd name="adj2" fmla="val 50047"/>
                  <a:gd name="adj3" fmla="val 121003"/>
                  <a:gd name="adj4" fmla="val 49456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t1</a:t>
                </a:r>
                <a:endPara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Line Callout 1 (No Border) 15"/>
              <p:cNvSpPr/>
              <p:nvPr/>
            </p:nvSpPr>
            <p:spPr>
              <a:xfrm flipH="1">
                <a:off x="9829284" y="3343903"/>
                <a:ext cx="431800" cy="343769"/>
              </a:xfrm>
              <a:prstGeom prst="callout1">
                <a:avLst>
                  <a:gd name="adj1" fmla="val 93691"/>
                  <a:gd name="adj2" fmla="val 50047"/>
                  <a:gd name="adj3" fmla="val 121003"/>
                  <a:gd name="adj4" fmla="val 49456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t0</a:t>
                </a:r>
                <a:endPara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10514757" y="3783533"/>
                <a:ext cx="314975" cy="7375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8" name="Line Callout 1 (No Border) 17"/>
              <p:cNvSpPr/>
              <p:nvPr/>
            </p:nvSpPr>
            <p:spPr>
              <a:xfrm flipH="1">
                <a:off x="10456344" y="3347858"/>
                <a:ext cx="431800" cy="343769"/>
              </a:xfrm>
              <a:prstGeom prst="callout1">
                <a:avLst>
                  <a:gd name="adj1" fmla="val 93691"/>
                  <a:gd name="adj2" fmla="val 50047"/>
                  <a:gd name="adj3" fmla="val 121003"/>
                  <a:gd name="adj4" fmla="val 49456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t2</a:t>
                </a:r>
                <a:endPara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10816785" y="3332584"/>
                <a:ext cx="356188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…</a:t>
                </a:r>
                <a:endParaRPr lang="en-US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9887696" y="3858627"/>
                <a:ext cx="314975" cy="7375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1" name="Line Callout 1 (No Border) 20"/>
              <p:cNvSpPr/>
              <p:nvPr/>
            </p:nvSpPr>
            <p:spPr>
              <a:xfrm flipH="1">
                <a:off x="9396058" y="3810667"/>
                <a:ext cx="431800" cy="343769"/>
              </a:xfrm>
              <a:prstGeom prst="callout1">
                <a:avLst>
                  <a:gd name="adj1" fmla="val 44926"/>
                  <a:gd name="adj2" fmla="val 10047"/>
                  <a:gd name="adj3" fmla="val 32339"/>
                  <a:gd name="adj4" fmla="val -17603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tK</a:t>
                </a:r>
                <a:endPara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10199818" y="3858627"/>
                <a:ext cx="314975" cy="7375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3" name="Line Callout 1 (No Border) 22"/>
              <p:cNvSpPr/>
              <p:nvPr/>
            </p:nvSpPr>
            <p:spPr>
              <a:xfrm flipH="1">
                <a:off x="9785978" y="4000782"/>
                <a:ext cx="710265" cy="343769"/>
              </a:xfrm>
              <a:prstGeom prst="callout1">
                <a:avLst>
                  <a:gd name="adj1" fmla="val 10938"/>
                  <a:gd name="adj2" fmla="val 23636"/>
                  <a:gd name="adj3" fmla="val -16426"/>
                  <a:gd name="adj4" fmla="val 18516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tK+1</a:t>
                </a:r>
                <a:endPara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10514146" y="3858627"/>
                <a:ext cx="314975" cy="7375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5" name="Line Callout 1 (No Border) 24"/>
              <p:cNvSpPr/>
              <p:nvPr/>
            </p:nvSpPr>
            <p:spPr>
              <a:xfrm flipH="1">
                <a:off x="10380229" y="3995039"/>
                <a:ext cx="710265" cy="343769"/>
              </a:xfrm>
              <a:prstGeom prst="callout1">
                <a:avLst>
                  <a:gd name="adj1" fmla="val 12416"/>
                  <a:gd name="adj2" fmla="val 50099"/>
                  <a:gd name="adj3" fmla="val -13471"/>
                  <a:gd name="adj4" fmla="val 57853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tK+2</a:t>
                </a:r>
                <a:endPara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10993242" y="3921283"/>
                <a:ext cx="356188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b="1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…</a:t>
                </a:r>
                <a:endParaRPr lang="en-US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9887696" y="3783533"/>
                <a:ext cx="1856066" cy="1615591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8" name="Line Callout 1 (No Border) 27"/>
              <p:cNvSpPr/>
              <p:nvPr/>
            </p:nvSpPr>
            <p:spPr>
              <a:xfrm flipH="1">
                <a:off x="9125488" y="4776598"/>
                <a:ext cx="656535" cy="343769"/>
              </a:xfrm>
              <a:prstGeom prst="callout1">
                <a:avLst>
                  <a:gd name="adj1" fmla="val 44926"/>
                  <a:gd name="adj2" fmla="val 10047"/>
                  <a:gd name="adj3" fmla="val 32339"/>
                  <a:gd name="adj4" fmla="val -17603"/>
                </a:avLst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EU0</a:t>
                </a:r>
                <a:endPara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30" name="Rectangle 29"/>
            <p:cNvSpPr/>
            <p:nvPr/>
          </p:nvSpPr>
          <p:spPr>
            <a:xfrm flipV="1">
              <a:off x="9884878" y="3785581"/>
              <a:ext cx="77001" cy="71708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70762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Code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(Open CL)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6955"/>
            <a:ext cx="10515600" cy="89573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Is everything so simple?</a:t>
            </a:r>
          </a:p>
          <a:p>
            <a:r>
              <a:rPr lang="en-US" sz="2400" dirty="0" smtClean="0"/>
              <a:t>Problem: Divergent control flow decreases utilization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07118" y="2566362"/>
            <a:ext cx="437975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dirty="0" smtClean="0">
                <a:solidFill>
                  <a:srgbClr val="8064A2"/>
                </a:solidFill>
                <a:latin typeface="Consolas" panose="020B0609020204030204" pitchFamily="49" charset="0"/>
              </a:rPr>
              <a:t>__</a:t>
            </a:r>
            <a:r>
              <a:rPr lang="en-GB" dirty="0">
                <a:solidFill>
                  <a:srgbClr val="8064A2"/>
                </a:solidFill>
                <a:latin typeface="Consolas" panose="020B0609020204030204" pitchFamily="49" charset="0"/>
              </a:rPr>
              <a:t>kernel </a:t>
            </a:r>
            <a:r>
              <a:rPr lang="en-GB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</a:rPr>
              <a:t>void</a:t>
            </a:r>
          </a:p>
          <a:p>
            <a:pPr lvl="0"/>
            <a:r>
              <a:rPr lang="en-GB" dirty="0" smtClean="0">
                <a:solidFill>
                  <a:srgbClr val="1F497D">
                    <a:lumMod val="75000"/>
                  </a:srgbClr>
                </a:solidFill>
                <a:latin typeface="Consolas" panose="020B0609020204030204" pitchFamily="49" charset="0"/>
              </a:rPr>
              <a:t>foo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  <a:r>
              <a:rPr lang="en-GB" dirty="0" smtClean="0">
                <a:solidFill>
                  <a:srgbClr val="8064A2"/>
                </a:solidFill>
                <a:latin typeface="Consolas" panose="020B0609020204030204" pitchFamily="49" charset="0"/>
              </a:rPr>
              <a:t>__global </a:t>
            </a:r>
            <a:r>
              <a:rPr lang="en-GB" dirty="0" err="1" smtClean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</a:rPr>
              <a:t>const</a:t>
            </a:r>
            <a:r>
              <a:rPr lang="en-GB" dirty="0" smtClean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</a:rPr>
              <a:t> float</a:t>
            </a:r>
            <a:r>
              <a:rPr lang="en-GB" dirty="0" smtClean="0">
                <a:solidFill>
                  <a:srgbClr val="C0504D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*a,</a:t>
            </a:r>
          </a:p>
          <a:p>
            <a:pPr lvl="0"/>
            <a:r>
              <a:rPr lang="en-GB" dirty="0">
                <a:solidFill>
                  <a:srgbClr val="8064A2"/>
                </a:solidFill>
                <a:latin typeface="Consolas" panose="020B0609020204030204" pitchFamily="49" charset="0"/>
              </a:rPr>
              <a:t>    __global </a:t>
            </a:r>
            <a:r>
              <a:rPr lang="en-GB" dirty="0" err="1" smtClean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</a:rPr>
              <a:t>const</a:t>
            </a:r>
            <a:r>
              <a:rPr lang="en-GB" dirty="0" smtClean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</a:rPr>
              <a:t> float </a:t>
            </a:r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*b,</a:t>
            </a:r>
          </a:p>
          <a:p>
            <a:pPr lvl="0"/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8064A2"/>
                </a:solidFill>
                <a:latin typeface="Consolas" panose="020B0609020204030204" pitchFamily="49" charset="0"/>
              </a:rPr>
              <a:t>__global </a:t>
            </a:r>
            <a:r>
              <a:rPr lang="en-GB" dirty="0" smtClean="0">
                <a:solidFill>
                  <a:srgbClr val="8064A2"/>
                </a:solidFill>
                <a:latin typeface="Consolas" panose="020B0609020204030204" pitchFamily="49" charset="0"/>
              </a:rPr>
              <a:t>      </a:t>
            </a:r>
            <a:r>
              <a:rPr lang="en-GB" dirty="0" smtClean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</a:rPr>
              <a:t>float </a:t>
            </a:r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*c)</a:t>
            </a:r>
          </a:p>
          <a:p>
            <a:pPr lvl="0"/>
            <a:endParaRPr lang="en-GB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lvl="0"/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{</a:t>
            </a:r>
            <a:endParaRPr lang="en-GB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lvl="0"/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en-GB" dirty="0" err="1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</a:rPr>
              <a:t>int</a:t>
            </a:r>
            <a:r>
              <a:rPr lang="en-GB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i = </a:t>
            </a:r>
            <a:r>
              <a:rPr lang="en-GB" dirty="0" err="1">
                <a:solidFill>
                  <a:srgbClr val="1F497D">
                    <a:lumMod val="60000"/>
                    <a:lumOff val="40000"/>
                  </a:srgbClr>
                </a:solidFill>
                <a:latin typeface="Consolas" panose="020B0609020204030204" pitchFamily="49" charset="0"/>
              </a:rPr>
              <a:t>get_global_id</a:t>
            </a:r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(0);</a:t>
            </a:r>
          </a:p>
          <a:p>
            <a:pPr lvl="0"/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en-GB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</a:rPr>
              <a:t>if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 (i % 2)</a:t>
            </a:r>
          </a:p>
          <a:p>
            <a:pPr lvl="0"/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     c[i</a:t>
            </a:r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] = a[i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] * a[i];</a:t>
            </a:r>
          </a:p>
          <a:p>
            <a:pPr lvl="0"/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</a:rPr>
              <a:t>else</a:t>
            </a:r>
          </a:p>
          <a:p>
            <a:pPr lvl="0"/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    c[i</a:t>
            </a:r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] = 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b[i] * </a:t>
            </a:r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b[i];</a:t>
            </a:r>
          </a:p>
          <a:p>
            <a:pPr lvl="0"/>
            <a:r>
              <a:rPr lang="en-GB" dirty="0">
                <a:solidFill>
                  <a:prstClr val="black"/>
                </a:solidFill>
                <a:latin typeface="Consolas" panose="020B0609020204030204" pitchFamily="49" charset="0"/>
              </a:rPr>
              <a:t>}</a:t>
            </a:r>
            <a:endParaRPr lang="en-GB" dirty="0">
              <a:solidFill>
                <a:prstClr val="black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17803" y="4477276"/>
            <a:ext cx="4896581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</a:rPr>
              <a:t>mask = </a:t>
            </a:r>
            <a:r>
              <a:rPr lang="en-US" dirty="0">
                <a:solidFill>
                  <a:prstClr val="black"/>
                </a:solidFill>
                <a:latin typeface="Consolas" panose="020B0609020204030204" pitchFamily="49" charset="0"/>
              </a:rPr>
              <a:t>{0, 1, </a:t>
            </a: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</a:rPr>
              <a:t>0, 1, 0, 1, 0, 1} c[0:7] = </a:t>
            </a:r>
            <a:r>
              <a:rPr lang="en-US" dirty="0" err="1" smtClean="0">
                <a:solidFill>
                  <a:prstClr val="black"/>
                </a:solidFill>
                <a:latin typeface="Consolas" panose="020B0609020204030204" pitchFamily="49" charset="0"/>
              </a:rPr>
              <a:t>vmul</a:t>
            </a: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a[</a:t>
            </a:r>
            <a:r>
              <a:rPr lang="en-US" dirty="0">
                <a:solidFill>
                  <a:prstClr val="black"/>
                </a:solidFill>
                <a:latin typeface="Consolas" panose="020B0609020204030204" pitchFamily="49" charset="0"/>
              </a:rPr>
              <a:t>0:7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], a[</a:t>
            </a:r>
            <a:r>
              <a:rPr lang="en-US" dirty="0">
                <a:solidFill>
                  <a:prstClr val="black"/>
                </a:solidFill>
                <a:latin typeface="Consolas" panose="020B0609020204030204" pitchFamily="49" charset="0"/>
              </a:rPr>
              <a:t>0:7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], mask</a:t>
            </a:r>
          </a:p>
          <a:p>
            <a:r>
              <a:rPr lang="en-US" dirty="0">
                <a:solidFill>
                  <a:prstClr val="black"/>
                </a:solidFill>
                <a:latin typeface="Consolas" panose="020B0609020204030204" pitchFamily="49" charset="0"/>
              </a:rPr>
              <a:t>c[0:7] = </a:t>
            </a:r>
            <a:r>
              <a:rPr lang="en-US" dirty="0" err="1" smtClean="0">
                <a:solidFill>
                  <a:prstClr val="black"/>
                </a:solidFill>
                <a:latin typeface="Consolas" panose="020B0609020204030204" pitchFamily="49" charset="0"/>
              </a:rPr>
              <a:t>vmul</a:t>
            </a: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</a:rPr>
              <a:t> b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prstClr val="black"/>
                </a:solidFill>
                <a:latin typeface="Consolas" panose="020B0609020204030204" pitchFamily="49" charset="0"/>
              </a:rPr>
              <a:t>0:7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], b[</a:t>
            </a:r>
            <a:r>
              <a:rPr lang="en-US" dirty="0">
                <a:solidFill>
                  <a:prstClr val="black"/>
                </a:solidFill>
                <a:latin typeface="Consolas" panose="020B0609020204030204" pitchFamily="49" charset="0"/>
              </a:rPr>
              <a:t>0:7</a:t>
            </a:r>
            <a:r>
              <a:rPr lang="en-GB" dirty="0" smtClean="0">
                <a:solidFill>
                  <a:prstClr val="black"/>
                </a:solidFill>
                <a:latin typeface="Consolas" panose="020B0609020204030204" pitchFamily="49" charset="0"/>
              </a:rPr>
              <a:t>], !mask</a:t>
            </a:r>
            <a:endParaRPr lang="en-US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endParaRPr lang="en-US" dirty="0" smtClean="0">
              <a:solidFill>
                <a:prstClr val="black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4467551" y="4749306"/>
            <a:ext cx="533400" cy="413506"/>
          </a:xfrm>
          <a:prstGeom prst="rightArrow">
            <a:avLst/>
          </a:prstGeom>
          <a:solidFill>
            <a:srgbClr val="94A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Line Callout 1 (No Border) 10"/>
          <p:cNvSpPr/>
          <p:nvPr/>
        </p:nvSpPr>
        <p:spPr>
          <a:xfrm>
            <a:off x="9957919" y="4118558"/>
            <a:ext cx="2133760" cy="343769"/>
          </a:xfrm>
          <a:prstGeom prst="callout1">
            <a:avLst>
              <a:gd name="adj1" fmla="val 89318"/>
              <a:gd name="adj2" fmla="val -240"/>
              <a:gd name="adj3" fmla="val 183069"/>
              <a:gd name="adj4" fmla="val -2403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half of elements is calculated, but dropped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Line Callout 1 (No Border) 11"/>
          <p:cNvSpPr/>
          <p:nvPr/>
        </p:nvSpPr>
        <p:spPr>
          <a:xfrm>
            <a:off x="9957919" y="4173574"/>
            <a:ext cx="2133760" cy="343769"/>
          </a:xfrm>
          <a:prstGeom prst="callout1">
            <a:avLst>
              <a:gd name="adj1" fmla="val 75747"/>
              <a:gd name="adj2" fmla="val -1552"/>
              <a:gd name="adj3" fmla="val 261781"/>
              <a:gd name="adj4" fmla="val -1266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407144" y="1257260"/>
            <a:ext cx="714906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 smtClean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 </a:t>
            </a: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in toy examples – yes, but not in the real world</a:t>
            </a:r>
            <a:endParaRPr lang="en-US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4687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11" grpId="0" animBg="1"/>
      <p:bldP spid="12" grpId="0" animBg="1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Code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(Open CL)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6955"/>
            <a:ext cx="10515600" cy="1464906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Is everything so simple?</a:t>
            </a:r>
          </a:p>
          <a:p>
            <a:r>
              <a:rPr lang="en-US" sz="2400" dirty="0" smtClean="0"/>
              <a:t>Problem: Divergent control flow decreases utilization</a:t>
            </a:r>
          </a:p>
          <a:p>
            <a:r>
              <a:rPr lang="en-US" sz="2400" dirty="0" smtClean="0"/>
              <a:t>Problem: Tuning for GPU layout is required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407144" y="1257260"/>
            <a:ext cx="714906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 smtClean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→  </a:t>
            </a: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in toy examples – yes, but not in the real world</a:t>
            </a:r>
            <a:endParaRPr lang="en-US" dirty="0" smtClean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202411" y="2852424"/>
            <a:ext cx="3204733" cy="1929604"/>
            <a:chOff x="1202411" y="2852424"/>
            <a:chExt cx="3204733" cy="1929604"/>
          </a:xfrm>
        </p:grpSpPr>
        <p:sp>
          <p:nvSpPr>
            <p:cNvPr id="14" name="Rounded Rectangle 13"/>
            <p:cNvSpPr/>
            <p:nvPr/>
          </p:nvSpPr>
          <p:spPr>
            <a:xfrm>
              <a:off x="1202411" y="2852424"/>
              <a:ext cx="3204733" cy="1929604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459660" y="4467045"/>
              <a:ext cx="1840862" cy="205179"/>
            </a:xfrm>
            <a:prstGeom prst="roundRect">
              <a:avLst>
                <a:gd name="adj" fmla="val 16752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L2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3741722" y="2938858"/>
              <a:ext cx="571073" cy="1457090"/>
              <a:chOff x="8971280" y="3495910"/>
              <a:chExt cx="571073" cy="145709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9010978" y="3532627"/>
                <a:ext cx="491677" cy="1164702"/>
                <a:chOff x="8269334" y="3486907"/>
                <a:chExt cx="491677" cy="1164702"/>
              </a:xfrm>
            </p:grpSpPr>
            <p:sp>
              <p:nvSpPr>
                <p:cNvPr id="20" name="Rounded Rectangle 19"/>
                <p:cNvSpPr/>
                <p:nvPr/>
              </p:nvSpPr>
              <p:spPr>
                <a:xfrm>
                  <a:off x="8269334" y="3486907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21" name="Rounded Rectangle 20"/>
                <p:cNvSpPr/>
                <p:nvPr/>
              </p:nvSpPr>
              <p:spPr>
                <a:xfrm>
                  <a:off x="8524122" y="3486907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22" name="Rounded Rectangle 21"/>
                <p:cNvSpPr/>
                <p:nvPr/>
              </p:nvSpPr>
              <p:spPr>
                <a:xfrm>
                  <a:off x="8269334" y="3686021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23" name="Rounded Rectangle 22"/>
                <p:cNvSpPr/>
                <p:nvPr/>
              </p:nvSpPr>
              <p:spPr>
                <a:xfrm>
                  <a:off x="8524122" y="3686021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24" name="Rounded Rectangle 23"/>
                <p:cNvSpPr/>
                <p:nvPr/>
              </p:nvSpPr>
              <p:spPr>
                <a:xfrm>
                  <a:off x="8269334" y="388513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25" name="Rounded Rectangle 24"/>
                <p:cNvSpPr/>
                <p:nvPr/>
              </p:nvSpPr>
              <p:spPr>
                <a:xfrm>
                  <a:off x="8524122" y="388513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26" name="Rounded Rectangle 25"/>
                <p:cNvSpPr/>
                <p:nvPr/>
              </p:nvSpPr>
              <p:spPr>
                <a:xfrm>
                  <a:off x="8269334" y="4084249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27" name="Rounded Rectangle 26"/>
                <p:cNvSpPr/>
                <p:nvPr/>
              </p:nvSpPr>
              <p:spPr>
                <a:xfrm>
                  <a:off x="8524122" y="4084249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28" name="Rounded Rectangle 27"/>
                <p:cNvSpPr/>
                <p:nvPr/>
              </p:nvSpPr>
              <p:spPr>
                <a:xfrm>
                  <a:off x="8269334" y="4283363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29" name="Rounded Rectangle 28"/>
                <p:cNvSpPr/>
                <p:nvPr/>
              </p:nvSpPr>
              <p:spPr>
                <a:xfrm>
                  <a:off x="8524122" y="4283363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30" name="Rounded Rectangle 29"/>
                <p:cNvSpPr/>
                <p:nvPr/>
              </p:nvSpPr>
              <p:spPr>
                <a:xfrm>
                  <a:off x="8269334" y="448247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31" name="Rounded Rectangle 30"/>
                <p:cNvSpPr/>
                <p:nvPr/>
              </p:nvSpPr>
              <p:spPr>
                <a:xfrm>
                  <a:off x="8524122" y="448247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  <p:sp>
            <p:nvSpPr>
              <p:cNvPr id="18" name="Rounded Rectangle 17"/>
              <p:cNvSpPr/>
              <p:nvPr/>
            </p:nvSpPr>
            <p:spPr>
              <a:xfrm>
                <a:off x="9018297" y="4732797"/>
                <a:ext cx="477038" cy="189100"/>
              </a:xfrm>
              <a:prstGeom prst="roundRect">
                <a:avLst>
                  <a:gd name="adj" fmla="val 16752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L1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8971280" y="3495910"/>
                <a:ext cx="571073" cy="1457090"/>
              </a:xfrm>
              <a:prstGeom prst="roundRect">
                <a:avLst>
                  <a:gd name="adj" fmla="val 4012"/>
                </a:avLst>
              </a:prstGeom>
              <a:noFill/>
              <a:ln w="6350"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3096031" y="2938858"/>
              <a:ext cx="571073" cy="1457090"/>
              <a:chOff x="8345320" y="3495910"/>
              <a:chExt cx="571073" cy="1457090"/>
            </a:xfrm>
          </p:grpSpPr>
          <p:grpSp>
            <p:nvGrpSpPr>
              <p:cNvPr id="33" name="Group 32"/>
              <p:cNvGrpSpPr/>
              <p:nvPr/>
            </p:nvGrpSpPr>
            <p:grpSpPr>
              <a:xfrm>
                <a:off x="8385018" y="3532627"/>
                <a:ext cx="491677" cy="1164702"/>
                <a:chOff x="8269334" y="3486907"/>
                <a:chExt cx="491677" cy="1164702"/>
              </a:xfrm>
            </p:grpSpPr>
            <p:sp>
              <p:nvSpPr>
                <p:cNvPr id="36" name="Rounded Rectangle 35"/>
                <p:cNvSpPr/>
                <p:nvPr/>
              </p:nvSpPr>
              <p:spPr>
                <a:xfrm>
                  <a:off x="8269334" y="3486907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37" name="Rounded Rectangle 36"/>
                <p:cNvSpPr/>
                <p:nvPr/>
              </p:nvSpPr>
              <p:spPr>
                <a:xfrm>
                  <a:off x="8524122" y="3486907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38" name="Rounded Rectangle 37"/>
                <p:cNvSpPr/>
                <p:nvPr/>
              </p:nvSpPr>
              <p:spPr>
                <a:xfrm>
                  <a:off x="8269334" y="3686021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39" name="Rounded Rectangle 38"/>
                <p:cNvSpPr/>
                <p:nvPr/>
              </p:nvSpPr>
              <p:spPr>
                <a:xfrm>
                  <a:off x="8524122" y="3686021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40" name="Rounded Rectangle 39"/>
                <p:cNvSpPr/>
                <p:nvPr/>
              </p:nvSpPr>
              <p:spPr>
                <a:xfrm>
                  <a:off x="8269334" y="388513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41" name="Rounded Rectangle 40"/>
                <p:cNvSpPr/>
                <p:nvPr/>
              </p:nvSpPr>
              <p:spPr>
                <a:xfrm>
                  <a:off x="8524122" y="388513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42" name="Rounded Rectangle 41"/>
                <p:cNvSpPr/>
                <p:nvPr/>
              </p:nvSpPr>
              <p:spPr>
                <a:xfrm>
                  <a:off x="8269334" y="4084249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43" name="Rounded Rectangle 42"/>
                <p:cNvSpPr/>
                <p:nvPr/>
              </p:nvSpPr>
              <p:spPr>
                <a:xfrm>
                  <a:off x="8524122" y="4084249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44" name="Rounded Rectangle 43"/>
                <p:cNvSpPr/>
                <p:nvPr/>
              </p:nvSpPr>
              <p:spPr>
                <a:xfrm>
                  <a:off x="8269334" y="4283363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45" name="Rounded Rectangle 44"/>
                <p:cNvSpPr/>
                <p:nvPr/>
              </p:nvSpPr>
              <p:spPr>
                <a:xfrm>
                  <a:off x="8524122" y="4283363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46" name="Rounded Rectangle 45"/>
                <p:cNvSpPr/>
                <p:nvPr/>
              </p:nvSpPr>
              <p:spPr>
                <a:xfrm>
                  <a:off x="8269334" y="448247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47" name="Rounded Rectangle 46"/>
                <p:cNvSpPr/>
                <p:nvPr/>
              </p:nvSpPr>
              <p:spPr>
                <a:xfrm>
                  <a:off x="8524122" y="448247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  <p:sp>
            <p:nvSpPr>
              <p:cNvPr id="34" name="Rounded Rectangle 33"/>
              <p:cNvSpPr/>
              <p:nvPr/>
            </p:nvSpPr>
            <p:spPr>
              <a:xfrm>
                <a:off x="8392337" y="4732797"/>
                <a:ext cx="477038" cy="189100"/>
              </a:xfrm>
              <a:prstGeom prst="roundRect">
                <a:avLst>
                  <a:gd name="adj" fmla="val 16752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L1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8345320" y="3495910"/>
                <a:ext cx="571073" cy="1457090"/>
              </a:xfrm>
              <a:prstGeom prst="roundRect">
                <a:avLst>
                  <a:gd name="adj" fmla="val 4012"/>
                </a:avLst>
              </a:prstGeom>
              <a:noFill/>
              <a:ln w="6350"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2450340" y="2938858"/>
              <a:ext cx="571073" cy="1457090"/>
              <a:chOff x="7679898" y="3495910"/>
              <a:chExt cx="571073" cy="1457090"/>
            </a:xfrm>
          </p:grpSpPr>
          <p:grpSp>
            <p:nvGrpSpPr>
              <p:cNvPr id="49" name="Group 48"/>
              <p:cNvGrpSpPr/>
              <p:nvPr/>
            </p:nvGrpSpPr>
            <p:grpSpPr>
              <a:xfrm>
                <a:off x="7719596" y="3532627"/>
                <a:ext cx="491677" cy="1164702"/>
                <a:chOff x="8269334" y="3486907"/>
                <a:chExt cx="491677" cy="1164702"/>
              </a:xfrm>
            </p:grpSpPr>
            <p:sp>
              <p:nvSpPr>
                <p:cNvPr id="52" name="Rounded Rectangle 51"/>
                <p:cNvSpPr/>
                <p:nvPr/>
              </p:nvSpPr>
              <p:spPr>
                <a:xfrm>
                  <a:off x="8269334" y="3486907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53" name="Rounded Rectangle 52"/>
                <p:cNvSpPr/>
                <p:nvPr/>
              </p:nvSpPr>
              <p:spPr>
                <a:xfrm>
                  <a:off x="8524122" y="3486907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54" name="Rounded Rectangle 53"/>
                <p:cNvSpPr/>
                <p:nvPr/>
              </p:nvSpPr>
              <p:spPr>
                <a:xfrm>
                  <a:off x="8269334" y="3686021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55" name="Rounded Rectangle 54"/>
                <p:cNvSpPr/>
                <p:nvPr/>
              </p:nvSpPr>
              <p:spPr>
                <a:xfrm>
                  <a:off x="8524122" y="3686021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56" name="Rounded Rectangle 55"/>
                <p:cNvSpPr/>
                <p:nvPr/>
              </p:nvSpPr>
              <p:spPr>
                <a:xfrm>
                  <a:off x="8269334" y="388513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57" name="Rounded Rectangle 56"/>
                <p:cNvSpPr/>
                <p:nvPr/>
              </p:nvSpPr>
              <p:spPr>
                <a:xfrm>
                  <a:off x="8524122" y="388513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58" name="Rounded Rectangle 57"/>
                <p:cNvSpPr/>
                <p:nvPr/>
              </p:nvSpPr>
              <p:spPr>
                <a:xfrm>
                  <a:off x="8269334" y="4084249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59" name="Rounded Rectangle 58"/>
                <p:cNvSpPr/>
                <p:nvPr/>
              </p:nvSpPr>
              <p:spPr>
                <a:xfrm>
                  <a:off x="8524122" y="4084249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60" name="Rounded Rectangle 59"/>
                <p:cNvSpPr/>
                <p:nvPr/>
              </p:nvSpPr>
              <p:spPr>
                <a:xfrm>
                  <a:off x="8269334" y="4283363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61" name="Rounded Rectangle 60"/>
                <p:cNvSpPr/>
                <p:nvPr/>
              </p:nvSpPr>
              <p:spPr>
                <a:xfrm>
                  <a:off x="8524122" y="4283363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62" name="Rounded Rectangle 61"/>
                <p:cNvSpPr/>
                <p:nvPr/>
              </p:nvSpPr>
              <p:spPr>
                <a:xfrm>
                  <a:off x="8269334" y="448247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  <p:sp>
              <p:nvSpPr>
                <p:cNvPr id="63" name="Rounded Rectangle 62"/>
                <p:cNvSpPr/>
                <p:nvPr/>
              </p:nvSpPr>
              <p:spPr>
                <a:xfrm>
                  <a:off x="8524122" y="4482475"/>
                  <a:ext cx="236889" cy="169134"/>
                </a:xfrm>
                <a:prstGeom prst="roundRect">
                  <a:avLst>
                    <a:gd name="adj" fmla="val 16752"/>
                  </a:avLst>
                </a:prstGeom>
                <a:solidFill>
                  <a:srgbClr val="E5FFD5"/>
                </a:solidFill>
                <a:ln>
                  <a:noFill/>
                </a:ln>
                <a:effectLst>
                  <a:outerShdw blurRad="25400" dist="12700" dir="2700000" algn="tl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EU</a:t>
                  </a:r>
                  <a:endPara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  <p:sp>
            <p:nvSpPr>
              <p:cNvPr id="50" name="Rounded Rectangle 49"/>
              <p:cNvSpPr/>
              <p:nvPr/>
            </p:nvSpPr>
            <p:spPr>
              <a:xfrm>
                <a:off x="7726915" y="4732797"/>
                <a:ext cx="477038" cy="189100"/>
              </a:xfrm>
              <a:prstGeom prst="roundRect">
                <a:avLst>
                  <a:gd name="adj" fmla="val 16752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outerShdw blurRad="25400" dist="12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L1</a:t>
                </a:r>
                <a:endPara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51" name="Rounded Rectangle 50"/>
              <p:cNvSpPr/>
              <p:nvPr/>
            </p:nvSpPr>
            <p:spPr>
              <a:xfrm>
                <a:off x="7679898" y="3495910"/>
                <a:ext cx="571073" cy="1457090"/>
              </a:xfrm>
              <a:prstGeom prst="roundRect">
                <a:avLst>
                  <a:gd name="adj" fmla="val 4012"/>
                </a:avLst>
              </a:prstGeom>
              <a:noFill/>
              <a:ln w="6350"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64" name="Rounded Rectangle 63"/>
            <p:cNvSpPr/>
            <p:nvPr/>
          </p:nvSpPr>
          <p:spPr>
            <a:xfrm>
              <a:off x="1288018" y="2965591"/>
              <a:ext cx="774882" cy="1210154"/>
            </a:xfrm>
            <a:prstGeom prst="roundRect">
              <a:avLst>
                <a:gd name="adj" fmla="val 731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Graphic Pipeline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5" name="Trapezoid 64"/>
            <p:cNvSpPr/>
            <p:nvPr/>
          </p:nvSpPr>
          <p:spPr>
            <a:xfrm rot="5400000" flipV="1">
              <a:off x="1428752" y="3739746"/>
              <a:ext cx="1739943" cy="125015"/>
            </a:xfrm>
            <a:prstGeom prst="trapezoid">
              <a:avLst>
                <a:gd name="adj" fmla="val 59121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66" name="Straight Connector 65"/>
            <p:cNvCxnSpPr/>
            <p:nvPr/>
          </p:nvCxnSpPr>
          <p:spPr>
            <a:xfrm>
              <a:off x="2062900" y="3161137"/>
              <a:ext cx="173315" cy="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2062900" y="3588377"/>
              <a:ext cx="173315" cy="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2062899" y="3987157"/>
              <a:ext cx="173315" cy="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Rounded Rectangle 68"/>
            <p:cNvSpPr/>
            <p:nvPr/>
          </p:nvSpPr>
          <p:spPr>
            <a:xfrm>
              <a:off x="1298245" y="4267734"/>
              <a:ext cx="774882" cy="375230"/>
            </a:xfrm>
            <a:prstGeom prst="roundRect">
              <a:avLst>
                <a:gd name="adj" fmla="val 731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Compute</a:t>
              </a:r>
            </a:p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Dispatch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70" name="Straight Connector 69"/>
            <p:cNvCxnSpPr/>
            <p:nvPr/>
          </p:nvCxnSpPr>
          <p:spPr>
            <a:xfrm>
              <a:off x="2062899" y="4455349"/>
              <a:ext cx="173315" cy="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2" name="Table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2963824"/>
              </p:ext>
            </p:extLst>
          </p:nvPr>
        </p:nvGraphicFramePr>
        <p:xfrm>
          <a:off x="6102220" y="2761861"/>
          <a:ext cx="5784184" cy="287822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347453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9944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11020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56069">
                <a:tc rowSpan="2">
                  <a:txBody>
                    <a:bodyPr/>
                    <a:lstStyle/>
                    <a:p>
                      <a:r>
                        <a:rPr lang="en-GB" sz="1800" dirty="0" smtClean="0"/>
                        <a:t>Matrix</a:t>
                      </a:r>
                      <a:r>
                        <a:rPr lang="en-GB" sz="1800" baseline="0" dirty="0" smtClean="0"/>
                        <a:t> Multiplication Approaches</a:t>
                      </a:r>
                      <a:endParaRPr lang="en-GB" sz="18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GFLOP/s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606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CPU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GPU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1014">
                <a:tc>
                  <a:txBody>
                    <a:bodyPr/>
                    <a:lstStyle/>
                    <a:p>
                      <a:r>
                        <a:rPr lang="en-GB" sz="1600" dirty="0"/>
                        <a:t>Sequential C (not OpenCL)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0.85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N/A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1014">
                <a:tc>
                  <a:txBody>
                    <a:bodyPr/>
                    <a:lstStyle/>
                    <a:p>
                      <a:r>
                        <a:rPr lang="en-GB" sz="1600" dirty="0"/>
                        <a:t>C(</a:t>
                      </a:r>
                      <a:r>
                        <a:rPr lang="en-GB" sz="1600" dirty="0" err="1"/>
                        <a:t>i,j</a:t>
                      </a:r>
                      <a:r>
                        <a:rPr lang="en-GB" sz="1600" dirty="0"/>
                        <a:t>) per work-item, all global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111.8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70.3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1014">
                <a:tc>
                  <a:txBody>
                    <a:bodyPr/>
                    <a:lstStyle/>
                    <a:p>
                      <a:r>
                        <a:rPr lang="en-GB" sz="1600" dirty="0"/>
                        <a:t>C row per work-item, all global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61.8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9.1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61014">
                <a:tc>
                  <a:txBody>
                    <a:bodyPr/>
                    <a:lstStyle/>
                    <a:p>
                      <a:r>
                        <a:rPr lang="en-GB" sz="1600" dirty="0"/>
                        <a:t>C row per work-item, A row private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9.6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24.9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1014">
                <a:tc>
                  <a:txBody>
                    <a:bodyPr/>
                    <a:lstStyle/>
                    <a:p>
                      <a:r>
                        <a:rPr lang="en-GB" sz="1600" dirty="0"/>
                        <a:t>C row per work-item, A private, B local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12.3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55.4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61014">
                <a:tc>
                  <a:txBody>
                    <a:bodyPr/>
                    <a:lstStyle/>
                    <a:p>
                      <a:r>
                        <a:rPr lang="en-GB" sz="1600" dirty="0"/>
                        <a:t>Block oriented approach using local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 138.0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1,801.8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73" name="TextBox 72">
            <a:extLst>
              <a:ext uri="{FF2B5EF4-FFF2-40B4-BE49-F238E27FC236}">
                <a16:creationId xmlns:a16="http://schemas.microsoft.com/office/drawing/2014/main" xmlns="" id="{C732144B-904A-164C-8B93-3B653150873B}"/>
              </a:ext>
            </a:extLst>
          </p:cNvPr>
          <p:cNvSpPr txBox="1"/>
          <p:nvPr/>
        </p:nvSpPr>
        <p:spPr>
          <a:xfrm>
            <a:off x="9440979" y="5671540"/>
            <a:ext cx="14412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</a:rPr>
              <a:t>11.5% of peak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xmlns="" id="{5713221D-57C5-6744-913D-9E094B21AECB}"/>
              </a:ext>
            </a:extLst>
          </p:cNvPr>
          <p:cNvSpPr txBox="1"/>
          <p:nvPr/>
        </p:nvSpPr>
        <p:spPr>
          <a:xfrm>
            <a:off x="10750795" y="5664495"/>
            <a:ext cx="14412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</a:rPr>
              <a:t>21.2% of peak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795171" y="2419785"/>
            <a:ext cx="4192173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Hand on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OpenCL Workshop,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UoB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-HPC, 2018</a:t>
            </a:r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5" name="Picture 2" descr="https://cdn2.hercampus.com/styles/hcxo_tile_standard/s3/busted-477506_1280.png?timestamp=149166843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2223" y="5200334"/>
            <a:ext cx="2486500" cy="165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Rectangle 75"/>
          <p:cNvSpPr/>
          <p:nvPr/>
        </p:nvSpPr>
        <p:spPr>
          <a:xfrm>
            <a:off x="317815" y="5081112"/>
            <a:ext cx="6096000" cy="88024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10000"/>
              </a:lnSpc>
              <a:spcBef>
                <a:spcPts val="2400"/>
              </a:spcBef>
              <a:buSzPct val="120000"/>
            </a:pPr>
            <a:r>
              <a:rPr lang="en-US" sz="2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Myth: It </a:t>
            </a:r>
            <a:r>
              <a:rPr lang="en-US" sz="24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 much easier to write high-performance code for GPU than for CPU</a:t>
            </a:r>
            <a:endParaRPr lang="en-US" sz="24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04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9" grpId="0"/>
      <p:bldP spid="7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58211"/>
            <a:ext cx="10515600" cy="4618751"/>
          </a:xfrm>
        </p:spPr>
        <p:txBody>
          <a:bodyPr/>
          <a:lstStyle/>
          <a:p>
            <a:pPr>
              <a:spcBef>
                <a:spcPts val="3000"/>
              </a:spcBef>
            </a:pPr>
            <a:r>
              <a:rPr lang="en-US" sz="3000" dirty="0" smtClean="0"/>
              <a:t>5-10x speedup is good to invest</a:t>
            </a:r>
          </a:p>
          <a:p>
            <a:pPr>
              <a:spcBef>
                <a:spcPts val="3000"/>
              </a:spcBef>
            </a:pPr>
            <a:r>
              <a:rPr lang="en-US" sz="3000" dirty="0" smtClean="0"/>
              <a:t>APIs are mature for production, but still evolve</a:t>
            </a:r>
          </a:p>
          <a:p>
            <a:pPr>
              <a:spcBef>
                <a:spcPts val="3000"/>
              </a:spcBef>
            </a:pPr>
            <a:r>
              <a:rPr lang="en-US" sz="3000" dirty="0" smtClean="0"/>
              <a:t>Entry threshold is medium</a:t>
            </a:r>
          </a:p>
          <a:p>
            <a:pPr>
              <a:spcBef>
                <a:spcPts val="3000"/>
              </a:spcBef>
            </a:pPr>
            <a:r>
              <a:rPr lang="en-US" sz="3000" dirty="0" smtClean="0"/>
              <a:t>Writing high-performance code is as hard as on CPU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1234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Many thanks!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Questions welcome :)</a:t>
            </a:r>
            <a:endParaRPr lang="en-US" dirty="0"/>
          </a:p>
        </p:txBody>
      </p:sp>
      <p:pic>
        <p:nvPicPr>
          <p:cNvPr id="4" name="Picture 2" descr="https://lh5.googleusercontent.com/AjHaOBsFNNPWcEC9DcFLaRfGSfRLQ9eR-CklINPA94Dv_BQlMwHhy3TvlkT_x8q-DdY8h36L3vTQIrLHcWm35A5iwc7B-73G5iFurqhK9FVm7q0MSBMn5aLvGq9MZziG-xNj61XiRu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4180" y="6080321"/>
            <a:ext cx="378767" cy="378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701350" y="6087553"/>
            <a:ext cx="33073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</a:rPr>
              <a:t>alexander.titov@atitov.com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8882" y="6035523"/>
            <a:ext cx="2371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Roboto" panose="02000000000000000000" pitchFamily="2" charset="0"/>
                <a:ea typeface="Roboto" panose="02000000000000000000" pitchFamily="2" charset="0"/>
              </a:rPr>
              <a:t>Alexander Titov</a:t>
            </a:r>
            <a:endParaRPr lang="en-US" sz="2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007092" y="6087553"/>
            <a:ext cx="2358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  <a:hlinkClick r:id="rId3"/>
              </a:rPr>
              <a:t>alexander-</a:t>
            </a:r>
            <a:r>
              <a:rPr lang="en-US" dirty="0" err="1" smtClean="0">
                <a:solidFill>
                  <a:schemeClr val="tx1"/>
                </a:solidFill>
                <a:hlinkClick r:id="rId3"/>
              </a:rPr>
              <a:t>titov</a:t>
            </a:r>
            <a:r>
              <a:rPr lang="en-US" dirty="0" smtClean="0">
                <a:solidFill>
                  <a:schemeClr val="tx1"/>
                </a:solidFill>
                <a:hlinkClick r:id="rId3"/>
              </a:rPr>
              <a:t>-</a:t>
            </a:r>
            <a:r>
              <a:rPr lang="en-US" dirty="0" err="1" smtClean="0">
                <a:solidFill>
                  <a:schemeClr val="tx1"/>
                </a:solidFill>
                <a:hlinkClick r:id="rId3"/>
              </a:rPr>
              <a:t>cpu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4" descr="Image result for linked in logo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2664" y="6124660"/>
            <a:ext cx="305853" cy="305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7575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Preface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38200" y="1346993"/>
            <a:ext cx="10515600" cy="4776788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  <a:spcBef>
                <a:spcPts val="2400"/>
              </a:spcBef>
            </a:pPr>
            <a:r>
              <a:rPr lang="en-US" b="1" dirty="0"/>
              <a:t>GPGPU</a:t>
            </a:r>
            <a:r>
              <a:rPr lang="en-US" dirty="0"/>
              <a:t> </a:t>
            </a:r>
            <a:r>
              <a:rPr lang="en-US" dirty="0" smtClean="0"/>
              <a:t>is performing </a:t>
            </a:r>
            <a:r>
              <a:rPr lang="en-US" b="1" dirty="0"/>
              <a:t>G</a:t>
            </a:r>
            <a:r>
              <a:rPr lang="en-US" dirty="0"/>
              <a:t>eneral-</a:t>
            </a:r>
            <a:r>
              <a:rPr lang="en-US" b="1" dirty="0"/>
              <a:t>P</a:t>
            </a:r>
            <a:r>
              <a:rPr lang="en-US" dirty="0"/>
              <a:t>urpose </a:t>
            </a:r>
            <a:r>
              <a:rPr lang="en-US" dirty="0" smtClean="0"/>
              <a:t>computation </a:t>
            </a:r>
            <a:r>
              <a:rPr lang="en-US" dirty="0"/>
              <a:t>on Graphics Processing Units (</a:t>
            </a:r>
            <a:r>
              <a:rPr lang="en-US" b="1" dirty="0"/>
              <a:t>GPU</a:t>
            </a:r>
            <a:r>
              <a:rPr lang="en-US" dirty="0" smtClean="0"/>
              <a:t>) instead of CPU</a:t>
            </a:r>
          </a:p>
          <a:p>
            <a:pPr>
              <a:lnSpc>
                <a:spcPct val="110000"/>
              </a:lnSpc>
              <a:spcBef>
                <a:spcPts val="2400"/>
              </a:spcBef>
            </a:pPr>
            <a:r>
              <a:rPr lang="en-US" dirty="0" smtClean="0"/>
              <a:t>Goal is to understand the basics of GPGPU that are common for all the HW vendors and for all the SW APIs</a:t>
            </a:r>
          </a:p>
          <a:p>
            <a:pPr>
              <a:lnSpc>
                <a:spcPct val="110000"/>
              </a:lnSpc>
              <a:spcBef>
                <a:spcPts val="2400"/>
              </a:spcBef>
            </a:pPr>
            <a:r>
              <a:rPr lang="en-US" dirty="0" smtClean="0"/>
              <a:t>This talk is </a:t>
            </a:r>
            <a:r>
              <a:rPr lang="en-US" b="1" dirty="0" smtClean="0"/>
              <a:t>not</a:t>
            </a:r>
            <a:r>
              <a:rPr lang="en-US" dirty="0" smtClean="0"/>
              <a:t>…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 proper intro to CUDA, OpenCL, SYCL or any other framework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 discussion on what HW vendor is better, what API is better, etc.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able to make </a:t>
            </a:r>
            <a:r>
              <a:rPr lang="en-US" dirty="0"/>
              <a:t>you a good GPGPU </a:t>
            </a:r>
            <a:r>
              <a:rPr lang="en-US" dirty="0" smtClean="0"/>
              <a:t>programmer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842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GPGPU Myths (?)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4858"/>
            <a:ext cx="10515600" cy="477678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10000"/>
              </a:lnSpc>
              <a:spcBef>
                <a:spcPts val="2400"/>
              </a:spcBef>
              <a:buFont typeface="+mj-lt"/>
              <a:buAutoNum type="arabicPeriod"/>
            </a:pPr>
            <a:r>
              <a:rPr lang="en-US" sz="2600" dirty="0" smtClean="0"/>
              <a:t>GPU is killing CPU</a:t>
            </a:r>
          </a:p>
          <a:p>
            <a:pPr marL="514350" indent="-514350">
              <a:lnSpc>
                <a:spcPct val="110000"/>
              </a:lnSpc>
              <a:spcBef>
                <a:spcPts val="2400"/>
              </a:spcBef>
              <a:buFont typeface="+mj-lt"/>
              <a:buAutoNum type="arabicPeriod"/>
            </a:pPr>
            <a:r>
              <a:rPr lang="en-US" sz="2600" dirty="0" smtClean="0"/>
              <a:t>GPU will make your applications 1000x faster</a:t>
            </a:r>
          </a:p>
          <a:p>
            <a:pPr marL="514350" indent="-514350">
              <a:lnSpc>
                <a:spcPct val="110000"/>
              </a:lnSpc>
              <a:spcBef>
                <a:spcPts val="2400"/>
              </a:spcBef>
              <a:buFont typeface="+mj-lt"/>
              <a:buAutoNum type="arabicPeriod"/>
            </a:pPr>
            <a:r>
              <a:rPr lang="en-US" sz="2600" dirty="0" smtClean="0"/>
              <a:t>GPU HW is “magic” and it is very different from CPU HW</a:t>
            </a:r>
          </a:p>
          <a:p>
            <a:pPr marL="514350" indent="-514350">
              <a:lnSpc>
                <a:spcPct val="110000"/>
              </a:lnSpc>
              <a:spcBef>
                <a:spcPts val="2400"/>
              </a:spcBef>
              <a:buFont typeface="+mj-lt"/>
              <a:buAutoNum type="arabicPeriod"/>
            </a:pPr>
            <a:r>
              <a:rPr lang="en-US" sz="2600" dirty="0" smtClean="0"/>
              <a:t>GPGPU API (e.g., CUDA) is “magic”. It is much easier to write high-performance code for GPU than for CPU</a:t>
            </a: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26" name="Picture 2" descr="http://fc02.deviantart.net/fs20/f/2007/271/3/a/Mythbusters_by_yarrbunny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2139" y="4693493"/>
            <a:ext cx="2503650" cy="1573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842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7001666" y="2270564"/>
            <a:ext cx="4884739" cy="3560596"/>
            <a:chOff x="7001666" y="2270564"/>
            <a:chExt cx="4884739" cy="3560596"/>
          </a:xfrm>
        </p:grpSpPr>
        <p:sp>
          <p:nvSpPr>
            <p:cNvPr id="7" name="Rectangle 6"/>
            <p:cNvSpPr/>
            <p:nvPr/>
          </p:nvSpPr>
          <p:spPr>
            <a:xfrm>
              <a:off x="7857330" y="5492606"/>
              <a:ext cx="349647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Core </a:t>
              </a:r>
              <a:r>
                <a:rPr 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i5-7400T, Kaby Lake, Jan 2017 </a:t>
              </a: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01666" y="2270564"/>
              <a:ext cx="4884739" cy="323895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GPGPU?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6829" y="2664911"/>
            <a:ext cx="5898362" cy="330028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en-US" dirty="0" smtClean="0"/>
              <a:t>GPU is already everywhere</a:t>
            </a:r>
          </a:p>
          <a:p>
            <a:pPr lvl="1">
              <a:lnSpc>
                <a:spcPct val="110000"/>
              </a:lnSpc>
              <a:spcBef>
                <a:spcPts val="1200"/>
              </a:spcBef>
            </a:pPr>
            <a:r>
              <a:rPr lang="en-US" dirty="0" smtClean="0"/>
              <a:t>Desktops, laptops, mobile…</a:t>
            </a:r>
          </a:p>
          <a:p>
            <a:pPr marL="457200"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  not servers (yet)</a:t>
            </a:r>
          </a:p>
          <a:p>
            <a:pPr marL="285750" lvl="1">
              <a:lnSpc>
                <a:spcPct val="110000"/>
              </a:lnSpc>
              <a:spcBef>
                <a:spcPts val="1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800" dirty="0" smtClean="0"/>
              <a:t>GPU </a:t>
            </a:r>
            <a:r>
              <a:rPr lang="en-US" sz="2800" dirty="0"/>
              <a:t>is not a second-class citizen</a:t>
            </a:r>
          </a:p>
          <a:p>
            <a:pPr lvl="1">
              <a:lnSpc>
                <a:spcPct val="110000"/>
              </a:lnSpc>
              <a:spcBef>
                <a:spcPts val="1200"/>
              </a:spcBef>
            </a:pPr>
            <a:r>
              <a:rPr lang="en-US" dirty="0"/>
              <a:t>GPU area ≥ CPU area </a:t>
            </a:r>
          </a:p>
          <a:p>
            <a:pPr marL="457200" lvl="1" indent="0">
              <a:lnSpc>
                <a:spcPct val="110000"/>
              </a:lnSpc>
              <a:spcBef>
                <a:spcPts val="0"/>
              </a:spcBef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916782" y="2194917"/>
            <a:ext cx="4969623" cy="3379115"/>
          </a:xfrm>
          <a:prstGeom prst="rect">
            <a:avLst/>
          </a:prstGeom>
          <a:solidFill>
            <a:srgbClr val="FFFFFF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9929955" y="2519159"/>
            <a:ext cx="1956449" cy="2984015"/>
            <a:chOff x="9806533" y="1050091"/>
            <a:chExt cx="2079871" cy="3172261"/>
          </a:xfrm>
        </p:grpSpPr>
        <p:sp>
          <p:nvSpPr>
            <p:cNvPr id="10" name="Rectangle 9"/>
            <p:cNvSpPr/>
            <p:nvPr/>
          </p:nvSpPr>
          <p:spPr>
            <a:xfrm>
              <a:off x="9806533" y="1050091"/>
              <a:ext cx="2079871" cy="3172261"/>
            </a:xfrm>
            <a:prstGeom prst="rect">
              <a:avLst/>
            </a:prstGeom>
            <a:solidFill>
              <a:srgbClr val="E5FFD5">
                <a:alpha val="5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241174" y="2426616"/>
              <a:ext cx="1210588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Graphics</a:t>
              </a:r>
            </a:p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(GPU)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996817" y="2519159"/>
            <a:ext cx="1801693" cy="2984015"/>
            <a:chOff x="7751443" y="1050091"/>
            <a:chExt cx="1915353" cy="3172261"/>
          </a:xfrm>
        </p:grpSpPr>
        <p:sp>
          <p:nvSpPr>
            <p:cNvPr id="13" name="Rectangle 12"/>
            <p:cNvSpPr/>
            <p:nvPr/>
          </p:nvSpPr>
          <p:spPr>
            <a:xfrm>
              <a:off x="7751444" y="1050091"/>
              <a:ext cx="828675" cy="135528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Core 0</a:t>
              </a:r>
              <a:endPara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8835581" y="1050091"/>
              <a:ext cx="828675" cy="135528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Core 1</a:t>
              </a:r>
              <a:endPara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751443" y="2828322"/>
              <a:ext cx="828675" cy="139403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Core 2</a:t>
              </a:r>
              <a:endPara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8838121" y="2821207"/>
              <a:ext cx="828675" cy="139403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Core 3</a:t>
              </a:r>
              <a:endParaRPr lang="en-US" sz="16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7881366" y="2519159"/>
            <a:ext cx="2039756" cy="2984015"/>
            <a:chOff x="7628709" y="1050091"/>
            <a:chExt cx="2168434" cy="3172261"/>
          </a:xfrm>
        </p:grpSpPr>
        <p:sp>
          <p:nvSpPr>
            <p:cNvPr id="9" name="Rectangle 8"/>
            <p:cNvSpPr/>
            <p:nvPr/>
          </p:nvSpPr>
          <p:spPr>
            <a:xfrm>
              <a:off x="7628709" y="1050091"/>
              <a:ext cx="2168434" cy="3172261"/>
            </a:xfrm>
            <a:prstGeom prst="rect">
              <a:avLst/>
            </a:prstGeom>
            <a:solidFill>
              <a:srgbClr val="FFF2CC">
                <a:alpha val="6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659556" y="2423079"/>
              <a:ext cx="2101857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General Purpose</a:t>
              </a:r>
            </a:p>
            <a:p>
              <a:pPr algn="ctr"/>
              <a:r>
                <a:rPr lang="en-US" sz="1600" b="1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(CPU)</a:t>
              </a:r>
            </a:p>
          </p:txBody>
        </p:sp>
      </p:grpSp>
      <p:sp>
        <p:nvSpPr>
          <p:cNvPr id="21" name="Rectangle 20"/>
          <p:cNvSpPr/>
          <p:nvPr/>
        </p:nvSpPr>
        <p:spPr>
          <a:xfrm>
            <a:off x="796829" y="1267229"/>
            <a:ext cx="10596154" cy="10402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10000"/>
              </a:lnSpc>
              <a:spcBef>
                <a:spcPts val="10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GPU dramatically accelerates some general-purpose applications compared to CPU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879992" y="1277213"/>
            <a:ext cx="2106452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i="1" dirty="0">
                <a:solidFill>
                  <a:prstClr val="black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dramatically </a:t>
            </a:r>
            <a:endParaRPr lang="en-US" i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828210" y="1283744"/>
            <a:ext cx="1042851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i="1" dirty="0" smtClean="0">
                <a:solidFill>
                  <a:prstClr val="black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some</a:t>
            </a:r>
            <a:endParaRPr lang="en-US" i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507875" y="5748862"/>
            <a:ext cx="41953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Gen9 GT2 &lt;- the smallest GPU configuration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2542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3" grpId="0" animBg="1"/>
      <p:bldP spid="24" grpId="0" animBg="1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14424"/>
          </a:xfrm>
        </p:spPr>
        <p:txBody>
          <a:bodyPr/>
          <a:lstStyle/>
          <a:p>
            <a:r>
              <a:rPr lang="en-US" dirty="0" smtClean="0"/>
              <a:t>CPU Evolution</a:t>
            </a:r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405111" y="3310095"/>
            <a:ext cx="517729" cy="550450"/>
            <a:chOff x="2439141" y="3177961"/>
            <a:chExt cx="1151437" cy="1224211"/>
          </a:xfrm>
        </p:grpSpPr>
        <p:sp>
          <p:nvSpPr>
            <p:cNvPr id="8" name="Rounded Rectangle 7"/>
            <p:cNvSpPr/>
            <p:nvPr/>
          </p:nvSpPr>
          <p:spPr>
            <a:xfrm>
              <a:off x="2439141" y="3177961"/>
              <a:ext cx="1151437" cy="1224211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761541" y="398476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512218" y="3664327"/>
              <a:ext cx="990277" cy="255743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512218" y="3242015"/>
              <a:ext cx="990277" cy="333856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55049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Line Callout 1 (No Border) 12"/>
          <p:cNvSpPr/>
          <p:nvPr/>
        </p:nvSpPr>
        <p:spPr>
          <a:xfrm>
            <a:off x="1183435" y="2995127"/>
            <a:ext cx="2408852" cy="343769"/>
          </a:xfrm>
          <a:prstGeom prst="callout1">
            <a:avLst>
              <a:gd name="adj1" fmla="val 56748"/>
              <a:gd name="adj2" fmla="val 635"/>
              <a:gd name="adj3" fmla="val 115214"/>
              <a:gd name="adj4" fmla="val -1387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Fetch and Decode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Line Callout 1 (No Border) 13"/>
          <p:cNvSpPr/>
          <p:nvPr/>
        </p:nvSpPr>
        <p:spPr>
          <a:xfrm>
            <a:off x="1183435" y="3356898"/>
            <a:ext cx="1322075" cy="343769"/>
          </a:xfrm>
          <a:prstGeom prst="callout1">
            <a:avLst>
              <a:gd name="adj1" fmla="val 56748"/>
              <a:gd name="adj2" fmla="val 635"/>
              <a:gd name="adj3" fmla="val 63644"/>
              <a:gd name="adj4" fmla="val -2490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Registers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Line Callout 1 (No Border) 14"/>
          <p:cNvSpPr/>
          <p:nvPr/>
        </p:nvSpPr>
        <p:spPr>
          <a:xfrm>
            <a:off x="1183435" y="3718669"/>
            <a:ext cx="1322075" cy="343769"/>
          </a:xfrm>
          <a:prstGeom prst="callout1">
            <a:avLst>
              <a:gd name="adj1" fmla="val 56748"/>
              <a:gd name="adj2" fmla="val 635"/>
              <a:gd name="adj3" fmla="val 14788"/>
              <a:gd name="adj4" fmla="val -3566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ALU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4769" y="1330354"/>
            <a:ext cx="10885714" cy="10074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Extremely simple: one instruction at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 </a:t>
            </a: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cycle, everything is in order</a:t>
            </a:r>
          </a:p>
          <a:p>
            <a:pPr marL="28575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No parallelism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285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14424"/>
          </a:xfrm>
        </p:spPr>
        <p:txBody>
          <a:bodyPr/>
          <a:lstStyle/>
          <a:p>
            <a:r>
              <a:rPr lang="en-US" dirty="0" smtClean="0"/>
              <a:t>CPU Evolution</a:t>
            </a:r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405111" y="3310095"/>
            <a:ext cx="517729" cy="550450"/>
            <a:chOff x="2439141" y="3177961"/>
            <a:chExt cx="1151437" cy="1224211"/>
          </a:xfrm>
        </p:grpSpPr>
        <p:sp>
          <p:nvSpPr>
            <p:cNvPr id="8" name="Rounded Rectangle 7"/>
            <p:cNvSpPr/>
            <p:nvPr/>
          </p:nvSpPr>
          <p:spPr>
            <a:xfrm>
              <a:off x="2439141" y="3177961"/>
              <a:ext cx="1151437" cy="1224211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761541" y="398476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512218" y="3664327"/>
              <a:ext cx="990277" cy="255743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512218" y="3242015"/>
              <a:ext cx="990277" cy="333856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379335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55049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568418" y="3119120"/>
            <a:ext cx="607219" cy="757232"/>
            <a:chOff x="1812258" y="3119120"/>
            <a:chExt cx="607219" cy="757232"/>
          </a:xfrm>
        </p:grpSpPr>
        <p:sp>
          <p:nvSpPr>
            <p:cNvPr id="15" name="Rounded Rectangle 14"/>
            <p:cNvSpPr/>
            <p:nvPr/>
          </p:nvSpPr>
          <p:spPr>
            <a:xfrm>
              <a:off x="1812258" y="3119120"/>
              <a:ext cx="607219" cy="757232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032937" y="3586333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859369" y="3329748"/>
              <a:ext cx="513456" cy="225830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859369" y="3148680"/>
              <a:ext cx="513456" cy="14630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1993259" y="3614550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1953580" y="3640774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1914492" y="3671246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264929" y="4860978"/>
            <a:ext cx="1107997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44769" y="1354297"/>
            <a:ext cx="10885714" cy="9048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Single-Instruction-Multiple-Data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(SIMD) operations to leverage Data Level Parallelism (DLP)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5131411" y="2846430"/>
            <a:ext cx="2464136" cy="1319572"/>
            <a:chOff x="5028773" y="2969564"/>
            <a:chExt cx="2464136" cy="1319572"/>
          </a:xfrm>
        </p:grpSpPr>
        <p:sp>
          <p:nvSpPr>
            <p:cNvPr id="25" name="TextBox 24"/>
            <p:cNvSpPr txBox="1"/>
            <p:nvPr/>
          </p:nvSpPr>
          <p:spPr>
            <a:xfrm>
              <a:off x="5028773" y="2969564"/>
              <a:ext cx="2464136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dirty="0" smtClean="0">
                  <a:latin typeface="Consolas" panose="020B0609020204030204" pitchFamily="49" charset="0"/>
                  <a:ea typeface="Roboto" panose="02000000000000000000" pitchFamily="2" charset="0"/>
                </a:rPr>
                <a:t>B[0] = add A[0], 1</a:t>
              </a:r>
              <a:endParaRPr lang="en-US" dirty="0" smtClean="0">
                <a:latin typeface="Consolas" panose="020B0609020204030204" pitchFamily="49" charset="0"/>
                <a:ea typeface="Roboto" panose="02000000000000000000" pitchFamily="2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28773" y="3289777"/>
              <a:ext cx="2464136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dirty="0" smtClean="0">
                  <a:latin typeface="Consolas" panose="020B0609020204030204" pitchFamily="49" charset="0"/>
                  <a:ea typeface="Roboto" panose="02000000000000000000" pitchFamily="2" charset="0"/>
                </a:rPr>
                <a:t>B[1] = add A[1], 1</a:t>
              </a:r>
              <a:endParaRPr lang="en-US" dirty="0" smtClean="0">
                <a:latin typeface="Consolas" panose="020B0609020204030204" pitchFamily="49" charset="0"/>
                <a:ea typeface="Roboto" panose="02000000000000000000" pitchFamily="2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028773" y="3609990"/>
              <a:ext cx="2464136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dirty="0" smtClean="0">
                  <a:latin typeface="Consolas" panose="020B0609020204030204" pitchFamily="49" charset="0"/>
                  <a:ea typeface="Roboto" panose="02000000000000000000" pitchFamily="2" charset="0"/>
                </a:rPr>
                <a:t>B[2] = add A[2], 1</a:t>
              </a:r>
              <a:endParaRPr lang="en-US" dirty="0" smtClean="0">
                <a:latin typeface="Consolas" panose="020B0609020204030204" pitchFamily="49" charset="0"/>
                <a:ea typeface="Roboto" panose="02000000000000000000" pitchFamily="2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28773" y="3919804"/>
              <a:ext cx="2464136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dirty="0" smtClean="0">
                  <a:latin typeface="Consolas" panose="020B0609020204030204" pitchFamily="49" charset="0"/>
                  <a:ea typeface="Roboto" panose="02000000000000000000" pitchFamily="2" charset="0"/>
                </a:rPr>
                <a:t>B[3] = add A[3], 1</a:t>
              </a:r>
              <a:endParaRPr lang="en-US" dirty="0" smtClean="0">
                <a:latin typeface="Consolas" panose="020B0609020204030204" pitchFamily="49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927883" y="3306161"/>
            <a:ext cx="3779414" cy="400110"/>
            <a:chOff x="7825245" y="3429099"/>
            <a:chExt cx="3779414" cy="400110"/>
          </a:xfrm>
        </p:grpSpPr>
        <p:sp>
          <p:nvSpPr>
            <p:cNvPr id="30" name="TextBox 29"/>
            <p:cNvSpPr txBox="1"/>
            <p:nvPr/>
          </p:nvSpPr>
          <p:spPr>
            <a:xfrm>
              <a:off x="8512146" y="3429099"/>
              <a:ext cx="3092513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dirty="0" smtClean="0">
                  <a:latin typeface="Consolas" panose="020B0609020204030204" pitchFamily="49" charset="0"/>
                  <a:ea typeface="Roboto" panose="02000000000000000000" pitchFamily="2" charset="0"/>
                </a:rPr>
                <a:t>B[0:3] = </a:t>
              </a:r>
              <a:r>
                <a:rPr lang="en-US" sz="2000" b="1" dirty="0" err="1"/>
                <a:t>v</a:t>
              </a:r>
              <a:r>
                <a:rPr lang="en-US" dirty="0" err="1" smtClean="0">
                  <a:latin typeface="Consolas" panose="020B0609020204030204" pitchFamily="49" charset="0"/>
                  <a:ea typeface="Roboto" panose="02000000000000000000" pitchFamily="2" charset="0"/>
                </a:rPr>
                <a:t>add</a:t>
              </a:r>
              <a:r>
                <a:rPr lang="en-US" dirty="0" smtClean="0">
                  <a:latin typeface="Consolas" panose="020B0609020204030204" pitchFamily="49" charset="0"/>
                  <a:ea typeface="Roboto" panose="02000000000000000000" pitchFamily="2" charset="0"/>
                </a:rPr>
                <a:t> A[0:3], 1</a:t>
              </a:r>
              <a:endParaRPr lang="en-US" dirty="0" smtClean="0">
                <a:latin typeface="Consolas" panose="020B0609020204030204" pitchFamily="49" charset="0"/>
                <a:ea typeface="Roboto" panose="02000000000000000000" pitchFamily="2" charset="0"/>
              </a:endParaRPr>
            </a:p>
          </p:txBody>
        </p:sp>
        <p:sp>
          <p:nvSpPr>
            <p:cNvPr id="31" name="Right Arrow 30"/>
            <p:cNvSpPr/>
            <p:nvPr/>
          </p:nvSpPr>
          <p:spPr>
            <a:xfrm>
              <a:off x="7825245" y="3440719"/>
              <a:ext cx="485192" cy="376870"/>
            </a:xfrm>
            <a:prstGeom prst="rightArrow">
              <a:avLst/>
            </a:prstGeom>
            <a:solidFill>
              <a:srgbClr val="A9BB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296500" y="2269856"/>
            <a:ext cx="4698722" cy="4985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1">
              <a:lnSpc>
                <a:spcPct val="110000"/>
              </a:lnSpc>
              <a:spcBef>
                <a:spcPts val="1200"/>
              </a:spcBef>
              <a:buSzPct val="120000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Example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of a SIMD operation: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3" name="Line Callout 1 (No Border) 32"/>
          <p:cNvSpPr/>
          <p:nvPr/>
        </p:nvSpPr>
        <p:spPr>
          <a:xfrm>
            <a:off x="2507973" y="3056138"/>
            <a:ext cx="2133760" cy="343769"/>
          </a:xfrm>
          <a:prstGeom prst="callout1">
            <a:avLst>
              <a:gd name="adj1" fmla="val 56748"/>
              <a:gd name="adj2" fmla="val 635"/>
              <a:gd name="adj3" fmla="val 109785"/>
              <a:gd name="adj4" fmla="val -2271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SIMD registers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4" name="Line Callout 1 (No Border) 33"/>
          <p:cNvSpPr/>
          <p:nvPr/>
        </p:nvSpPr>
        <p:spPr>
          <a:xfrm>
            <a:off x="2515664" y="3537787"/>
            <a:ext cx="2133760" cy="343769"/>
          </a:xfrm>
          <a:prstGeom prst="callout1">
            <a:avLst>
              <a:gd name="adj1" fmla="val 56748"/>
              <a:gd name="adj2" fmla="val 635"/>
              <a:gd name="adj3" fmla="val 50073"/>
              <a:gd name="adj4" fmla="val -2403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SIMD operations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266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2" grpId="0"/>
      <p:bldP spid="32" grpId="0"/>
      <p:bldP spid="33" grpId="0" animBg="1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14424"/>
          </a:xfrm>
        </p:spPr>
        <p:txBody>
          <a:bodyPr/>
          <a:lstStyle/>
          <a:p>
            <a:r>
              <a:rPr lang="en-US" dirty="0" smtClean="0"/>
              <a:t>CPU Evolution</a:t>
            </a:r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2704031" y="3075523"/>
            <a:ext cx="741477" cy="800655"/>
            <a:chOff x="3491178" y="1165235"/>
            <a:chExt cx="1430047" cy="1544180"/>
          </a:xfrm>
        </p:grpSpPr>
        <p:sp>
          <p:nvSpPr>
            <p:cNvPr id="8" name="Rounded Rectangle 7"/>
            <p:cNvSpPr/>
            <p:nvPr/>
          </p:nvSpPr>
          <p:spPr>
            <a:xfrm>
              <a:off x="3491178" y="1165235"/>
              <a:ext cx="1430047" cy="1544180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3840975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3840975" y="1655210"/>
              <a:ext cx="990276" cy="43554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3840974" y="1227614"/>
              <a:ext cx="990276" cy="37557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4374376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764449" y="220394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687923" y="2254523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3612537" y="231329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6" name="Group 15"/>
          <p:cNvGrpSpPr>
            <a:grpSpLocks noChangeAspect="1"/>
          </p:cNvGrpSpPr>
          <p:nvPr/>
        </p:nvGrpSpPr>
        <p:grpSpPr>
          <a:xfrm>
            <a:off x="405111" y="3310095"/>
            <a:ext cx="517729" cy="550450"/>
            <a:chOff x="2439141" y="3177961"/>
            <a:chExt cx="1151437" cy="1224211"/>
          </a:xfrm>
        </p:grpSpPr>
        <p:sp>
          <p:nvSpPr>
            <p:cNvPr id="17" name="Rounded Rectangle 16"/>
            <p:cNvSpPr/>
            <p:nvPr/>
          </p:nvSpPr>
          <p:spPr>
            <a:xfrm>
              <a:off x="2439141" y="3177961"/>
              <a:ext cx="1151437" cy="1224211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761541" y="398476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512218" y="3664327"/>
              <a:ext cx="990277" cy="255743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512218" y="3242015"/>
              <a:ext cx="990277" cy="333856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379335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65843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55049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568418" y="3119120"/>
            <a:ext cx="607219" cy="757232"/>
            <a:chOff x="1812258" y="3119120"/>
            <a:chExt cx="607219" cy="757232"/>
          </a:xfrm>
        </p:grpSpPr>
        <p:sp>
          <p:nvSpPr>
            <p:cNvPr id="25" name="Rounded Rectangle 24"/>
            <p:cNvSpPr/>
            <p:nvPr/>
          </p:nvSpPr>
          <p:spPr>
            <a:xfrm>
              <a:off x="1812258" y="3119120"/>
              <a:ext cx="607219" cy="757232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032937" y="3586333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1859369" y="3329748"/>
              <a:ext cx="513456" cy="225830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1859369" y="3148680"/>
              <a:ext cx="513456" cy="14630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1993259" y="3614550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953580" y="3640774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1914492" y="3671246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2317391" y="5225850"/>
            <a:ext cx="1518364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 smtClean="0"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264929" y="4860978"/>
            <a:ext cx="1107997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504141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47045" y="1340368"/>
            <a:ext cx="10885714" cy="14137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 approach: if two (or more) consecutive instructions are independent, execute them in parallel</a:t>
            </a:r>
          </a:p>
          <a:p>
            <a:pPr marL="28575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A very limited solution to exploit Instruction Level Parallelism (ILP)</a:t>
            </a:r>
          </a:p>
        </p:txBody>
      </p:sp>
      <p:sp>
        <p:nvSpPr>
          <p:cNvPr id="36" name="Line Callout 1 (No Border) 35"/>
          <p:cNvSpPr/>
          <p:nvPr/>
        </p:nvSpPr>
        <p:spPr>
          <a:xfrm>
            <a:off x="3870924" y="3532409"/>
            <a:ext cx="2133760" cy="343769"/>
          </a:xfrm>
          <a:prstGeom prst="callout1">
            <a:avLst>
              <a:gd name="adj1" fmla="val 56748"/>
              <a:gd name="adj2" fmla="val 635"/>
              <a:gd name="adj3" fmla="val 50073"/>
              <a:gd name="adj4" fmla="val -2403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additional ALU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477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2" grpId="0"/>
      <p:bldP spid="34" grpId="0"/>
      <p:bldP spid="3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CPU Evolution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CoreHard 2019. GPGPU: what it is and why you should care. Alexander Titov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3BF98-9694-442C-96CE-2A8F21D11B24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48" name="Group 47"/>
          <p:cNvGrpSpPr>
            <a:grpSpLocks noChangeAspect="1"/>
          </p:cNvGrpSpPr>
          <p:nvPr/>
        </p:nvGrpSpPr>
        <p:grpSpPr>
          <a:xfrm>
            <a:off x="2704031" y="3075523"/>
            <a:ext cx="741477" cy="800655"/>
            <a:chOff x="3491178" y="1165235"/>
            <a:chExt cx="1430047" cy="1544180"/>
          </a:xfrm>
        </p:grpSpPr>
        <p:sp>
          <p:nvSpPr>
            <p:cNvPr id="49" name="Rounded Rectangle 48"/>
            <p:cNvSpPr/>
            <p:nvPr/>
          </p:nvSpPr>
          <p:spPr>
            <a:xfrm>
              <a:off x="3491178" y="1165235"/>
              <a:ext cx="1430047" cy="1544180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3840975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3840975" y="1655210"/>
              <a:ext cx="990276" cy="43554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3840974" y="1227614"/>
              <a:ext cx="990276" cy="37557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4374376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3764449" y="220394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3687923" y="2254523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3612537" y="231329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7" name="Group 56"/>
          <p:cNvGrpSpPr>
            <a:grpSpLocks noChangeAspect="1"/>
          </p:cNvGrpSpPr>
          <p:nvPr/>
        </p:nvGrpSpPr>
        <p:grpSpPr>
          <a:xfrm>
            <a:off x="4114532" y="2900268"/>
            <a:ext cx="728467" cy="975798"/>
            <a:chOff x="3491178" y="1165235"/>
            <a:chExt cx="1430047" cy="1915580"/>
          </a:xfrm>
        </p:grpSpPr>
        <p:sp>
          <p:nvSpPr>
            <p:cNvPr id="58" name="Rounded Rectangle 57"/>
            <p:cNvSpPr/>
            <p:nvPr/>
          </p:nvSpPr>
          <p:spPr>
            <a:xfrm>
              <a:off x="3491178" y="1165235"/>
              <a:ext cx="1430047" cy="1915580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3840975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3840975" y="1655210"/>
              <a:ext cx="990276" cy="435546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3840974" y="1227614"/>
              <a:ext cx="990276" cy="37557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4374376" y="214952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A1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3764449" y="2203945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3687923" y="2254523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5" name="Rounded Rectangle 64"/>
            <p:cNvSpPr/>
            <p:nvPr/>
          </p:nvSpPr>
          <p:spPr>
            <a:xfrm>
              <a:off x="3612537" y="231329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A0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6" name="Rounded Rectangle 65"/>
            <p:cNvSpPr/>
            <p:nvPr/>
          </p:nvSpPr>
          <p:spPr>
            <a:xfrm>
              <a:off x="4120163" y="2598124"/>
              <a:ext cx="711087" cy="383851"/>
            </a:xfrm>
            <a:prstGeom prst="roundRect">
              <a:avLst>
                <a:gd name="adj" fmla="val 16752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$</a:t>
              </a:r>
            </a:p>
          </p:txBody>
        </p:sp>
      </p:grpSp>
      <p:grpSp>
        <p:nvGrpSpPr>
          <p:cNvPr id="67" name="Group 66"/>
          <p:cNvGrpSpPr>
            <a:grpSpLocks noChangeAspect="1"/>
          </p:cNvGrpSpPr>
          <p:nvPr/>
        </p:nvGrpSpPr>
        <p:grpSpPr>
          <a:xfrm>
            <a:off x="405111" y="3310095"/>
            <a:ext cx="517729" cy="550450"/>
            <a:chOff x="2439141" y="3177961"/>
            <a:chExt cx="1151437" cy="1224211"/>
          </a:xfrm>
        </p:grpSpPr>
        <p:sp>
          <p:nvSpPr>
            <p:cNvPr id="68" name="Rounded Rectangle 67"/>
            <p:cNvSpPr/>
            <p:nvPr/>
          </p:nvSpPr>
          <p:spPr>
            <a:xfrm>
              <a:off x="2439141" y="3177961"/>
              <a:ext cx="1151437" cy="1224211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2761541" y="3984762"/>
              <a:ext cx="456875" cy="326199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2512218" y="3664327"/>
              <a:ext cx="990277" cy="255743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1" name="Rounded Rectangle 70"/>
            <p:cNvSpPr/>
            <p:nvPr/>
          </p:nvSpPr>
          <p:spPr>
            <a:xfrm>
              <a:off x="2512218" y="3242015"/>
              <a:ext cx="990277" cy="333856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1379335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665843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4131943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55049" y="4496106"/>
            <a:ext cx="81785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In Order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568418" y="3119120"/>
            <a:ext cx="607219" cy="757232"/>
            <a:chOff x="1812258" y="3119120"/>
            <a:chExt cx="607219" cy="757232"/>
          </a:xfrm>
        </p:grpSpPr>
        <p:sp>
          <p:nvSpPr>
            <p:cNvPr id="77" name="Rounded Rectangle 76"/>
            <p:cNvSpPr/>
            <p:nvPr/>
          </p:nvSpPr>
          <p:spPr>
            <a:xfrm>
              <a:off x="1812258" y="3119120"/>
              <a:ext cx="607219" cy="757232"/>
            </a:xfrm>
            <a:prstGeom prst="roundRect">
              <a:avLst>
                <a:gd name="adj" fmla="val 401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8" name="Rounded Rectangle 77"/>
            <p:cNvSpPr/>
            <p:nvPr/>
          </p:nvSpPr>
          <p:spPr>
            <a:xfrm>
              <a:off x="2032937" y="3586333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79" name="Rounded Rectangle 78"/>
            <p:cNvSpPr/>
            <p:nvPr/>
          </p:nvSpPr>
          <p:spPr>
            <a:xfrm>
              <a:off x="1859369" y="3329748"/>
              <a:ext cx="513456" cy="225830"/>
            </a:xfrm>
            <a:prstGeom prst="roundRect">
              <a:avLst>
                <a:gd name="adj" fmla="val 16752"/>
              </a:avLst>
            </a:prstGeom>
            <a:solidFill>
              <a:srgbClr val="DAE3F3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R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1859369" y="3148680"/>
              <a:ext cx="513456" cy="146304"/>
            </a:xfrm>
            <a:prstGeom prst="roundRect">
              <a:avLst>
                <a:gd name="adj" fmla="val 16752"/>
              </a:avLst>
            </a:prstGeom>
            <a:solidFill>
              <a:srgbClr val="FFF6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F/D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1" name="Rounded Rectangle 80"/>
            <p:cNvSpPr/>
            <p:nvPr/>
          </p:nvSpPr>
          <p:spPr>
            <a:xfrm>
              <a:off x="1993259" y="3614550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2" name="Rounded Rectangle 81"/>
            <p:cNvSpPr/>
            <p:nvPr/>
          </p:nvSpPr>
          <p:spPr>
            <a:xfrm>
              <a:off x="1953580" y="3640774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3" name="Rounded Rectangle 82"/>
            <p:cNvSpPr/>
            <p:nvPr/>
          </p:nvSpPr>
          <p:spPr>
            <a:xfrm>
              <a:off x="1914492" y="3671246"/>
              <a:ext cx="236889" cy="169134"/>
            </a:xfrm>
            <a:prstGeom prst="roundRect">
              <a:avLst>
                <a:gd name="adj" fmla="val 16752"/>
              </a:avLst>
            </a:prstGeom>
            <a:solidFill>
              <a:srgbClr val="FFD5D5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4" name="TextBox 83"/>
          <p:cNvSpPr txBox="1"/>
          <p:nvPr/>
        </p:nvSpPr>
        <p:spPr>
          <a:xfrm>
            <a:off x="2317391" y="5225850"/>
            <a:ext cx="1518364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 smtClean="0"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3791305" y="5225850"/>
            <a:ext cx="1499128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SuperScalar </a:t>
            </a:r>
            <a:r>
              <a:rPr lang="en-US" sz="1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10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ILP</a:t>
            </a:r>
            <a:r>
              <a:rPr lang="en-US" sz="14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solidFill>
                <a:prstClr val="black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4150378" y="5590723"/>
            <a:ext cx="780983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Caches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264929" y="4860978"/>
            <a:ext cx="1107997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2504141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986871" y="4860978"/>
            <a:ext cx="1107996" cy="2862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120000"/>
            </a:pP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SIMD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(DLP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647450" y="1369374"/>
            <a:ext cx="10885714" cy="10074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Memory access latency is becoming a problem</a:t>
            </a:r>
          </a:p>
          <a:p>
            <a:pPr marL="285750" indent="-285750">
              <a:lnSpc>
                <a:spcPct val="110000"/>
              </a:lnSpc>
              <a:spcBef>
                <a:spcPts val="800"/>
              </a:spcBef>
              <a:buSzPct val="120000"/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Adding HW Caches and prefetch to mitigate it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1" name="Line Callout 1 (No Border) 90"/>
          <p:cNvSpPr/>
          <p:nvPr/>
        </p:nvSpPr>
        <p:spPr>
          <a:xfrm>
            <a:off x="5290433" y="3576932"/>
            <a:ext cx="2133760" cy="343769"/>
          </a:xfrm>
          <a:prstGeom prst="callout1">
            <a:avLst>
              <a:gd name="adj1" fmla="val 56748"/>
              <a:gd name="adj2" fmla="val 635"/>
              <a:gd name="adj3" fmla="val 50073"/>
              <a:gd name="adj4" fmla="val -2403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HW Cache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779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85" grpId="0"/>
      <p:bldP spid="86" grpId="0"/>
      <p:bldP spid="89" grpId="0"/>
      <p:bldP spid="9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rtlCol="0" anchor="ctr"/>
      <a:lstStyle>
        <a:defPPr>
          <a:defRPr dirty="0" smtClean="0">
            <a:solidFill>
              <a:schemeClr val="tx1"/>
            </a:solidFill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 anchor="ctr">
        <a:spAutoFit/>
      </a:bodyPr>
      <a:lstStyle>
        <a:defPPr algn="ctr">
          <a:defRPr b="1" dirty="0" smtClean="0">
            <a:latin typeface="Roboto" panose="02000000000000000000" pitchFamily="2" charset="0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12414</TotalTime>
  <Words>2467</Words>
  <Application>Microsoft Office PowerPoint</Application>
  <PresentationFormat>Widescreen</PresentationFormat>
  <Paragraphs>671</Paragraphs>
  <Slides>26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Calibri Light</vt:lpstr>
      <vt:lpstr>Arial</vt:lpstr>
      <vt:lpstr>Roboto Black</vt:lpstr>
      <vt:lpstr>Consolas</vt:lpstr>
      <vt:lpstr>Calibri</vt:lpstr>
      <vt:lpstr>Roboto</vt:lpstr>
      <vt:lpstr>Roboto Light</vt:lpstr>
      <vt:lpstr>Office Theme</vt:lpstr>
      <vt:lpstr>GPGPU: what it is and why you should care</vt:lpstr>
      <vt:lpstr>About me</vt:lpstr>
      <vt:lpstr>Preface</vt:lpstr>
      <vt:lpstr>GPGPU Myths (?)</vt:lpstr>
      <vt:lpstr>Why GPGPU?</vt:lpstr>
      <vt:lpstr>CPU Evolution</vt:lpstr>
      <vt:lpstr>CPU Evolution</vt:lpstr>
      <vt:lpstr>CPU Evolution</vt:lpstr>
      <vt:lpstr>CPU Evolution</vt:lpstr>
      <vt:lpstr>CPU Evolution</vt:lpstr>
      <vt:lpstr>CPU Evolution</vt:lpstr>
      <vt:lpstr>CPU Evolution</vt:lpstr>
      <vt:lpstr>CPU Evolution: Performance Trends</vt:lpstr>
      <vt:lpstr>GPU Evolution (toward GPGPU)</vt:lpstr>
      <vt:lpstr>GPU Evolution (toward GPGPU)</vt:lpstr>
      <vt:lpstr>GPU Evolution (toward GPGPU)</vt:lpstr>
      <vt:lpstr>CPU HW vs GPU HW</vt:lpstr>
      <vt:lpstr>How Fast GPU vs. CPU?</vt:lpstr>
      <vt:lpstr>How Fast GPU vs. CPU?</vt:lpstr>
      <vt:lpstr>How Fast GPU vs. CPU?</vt:lpstr>
      <vt:lpstr>GPGPU Programming</vt:lpstr>
      <vt:lpstr>Kernel Code (Open CL)</vt:lpstr>
      <vt:lpstr>Kernel Code (Open CL)</vt:lpstr>
      <vt:lpstr>Kernel Code (Open CL)</vt:lpstr>
      <vt:lpstr>Conclusions</vt:lpstr>
      <vt:lpstr>Many thanks!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Titov, Alexandr</dc:creator>
  <cp:keywords>CTPClassification=CTP_NT</cp:keywords>
  <cp:lastModifiedBy>Titov, Alexandr</cp:lastModifiedBy>
  <cp:revision>747</cp:revision>
  <dcterms:created xsi:type="dcterms:W3CDTF">2018-10-31T13:40:31Z</dcterms:created>
  <dcterms:modified xsi:type="dcterms:W3CDTF">2019-05-28T09:44:27Z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42ab261a-d8bb-4a5c-bd21-27fe15772ac5</vt:lpwstr>
  </property>
  <property fmtid="{D5CDD505-2E9C-101B-9397-08002B2CF9AE}" pid="3" name="CTP_TimeStamp">
    <vt:lpwstr>2019-05-28 09:44:15Z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